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4"/>
  </p:notesMasterIdLst>
  <p:sldIdLst>
    <p:sldId id="256" r:id="rId2"/>
    <p:sldId id="259" r:id="rId3"/>
    <p:sldId id="258" r:id="rId4"/>
    <p:sldId id="261" r:id="rId5"/>
    <p:sldId id="279" r:id="rId6"/>
    <p:sldId id="280" r:id="rId7"/>
    <p:sldId id="281" r:id="rId8"/>
    <p:sldId id="282" r:id="rId9"/>
    <p:sldId id="271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4" r:id="rId22"/>
    <p:sldId id="257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09" autoAdjust="0"/>
    <p:restoredTop sz="94245" autoAdjust="0"/>
  </p:normalViewPr>
  <p:slideViewPr>
    <p:cSldViewPr snapToGrid="0">
      <p:cViewPr varScale="1">
        <p:scale>
          <a:sx n="70" d="100"/>
          <a:sy n="70" d="100"/>
        </p:scale>
        <p:origin x="13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ADCC57-7773-4018-9C5D-C934A1B56604}" type="doc">
      <dgm:prSet loTypeId="urn:microsoft.com/office/officeart/2005/8/layout/cycle6" loCatId="relationship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51692407-09A3-419F-B69E-C9566A33F8F5}">
      <dgm:prSet phldrT="[文本]"/>
      <dgm:spPr/>
      <dgm:t>
        <a:bodyPr/>
        <a:lstStyle/>
        <a:p>
          <a:r>
            <a:rPr lang="zh-CN" altLang="en-US" dirty="0" smtClean="0"/>
            <a:t>工作原理</a:t>
          </a:r>
          <a:endParaRPr lang="zh-CN" altLang="en-US" dirty="0"/>
        </a:p>
      </dgm:t>
    </dgm:pt>
    <dgm:pt modelId="{9427C47F-A6CB-4CA7-B186-63EF7A62D2EA}" type="parTrans" cxnId="{DFAC5174-F6C6-421B-A27F-832AFC0D5EE3}">
      <dgm:prSet/>
      <dgm:spPr/>
      <dgm:t>
        <a:bodyPr/>
        <a:lstStyle/>
        <a:p>
          <a:endParaRPr lang="zh-CN" altLang="en-US"/>
        </a:p>
      </dgm:t>
    </dgm:pt>
    <dgm:pt modelId="{B89B61DB-70FC-43AB-8D89-3E3A664DC9F6}" type="sibTrans" cxnId="{DFAC5174-F6C6-421B-A27F-832AFC0D5EE3}">
      <dgm:prSet/>
      <dgm:spPr/>
      <dgm:t>
        <a:bodyPr/>
        <a:lstStyle/>
        <a:p>
          <a:endParaRPr lang="zh-CN" altLang="en-US"/>
        </a:p>
      </dgm:t>
    </dgm:pt>
    <dgm:pt modelId="{B93E74CF-2255-43DE-B8AB-9AB92ACE22BF}">
      <dgm:prSet phldrT="[文本]"/>
      <dgm:spPr/>
      <dgm:t>
        <a:bodyPr/>
        <a:lstStyle/>
        <a:p>
          <a:r>
            <a:rPr lang="zh-CN" altLang="en-US" dirty="0" smtClean="0"/>
            <a:t>两次失败</a:t>
          </a:r>
          <a:endParaRPr lang="zh-CN" altLang="en-US" dirty="0"/>
        </a:p>
      </dgm:t>
    </dgm:pt>
    <dgm:pt modelId="{D3658642-6C1C-4F60-BC57-1BD7ED04CA3A}" type="parTrans" cxnId="{70BAEFEB-04B8-4677-A7AD-7CA609ED0698}">
      <dgm:prSet/>
      <dgm:spPr/>
      <dgm:t>
        <a:bodyPr/>
        <a:lstStyle/>
        <a:p>
          <a:endParaRPr lang="zh-CN" altLang="en-US"/>
        </a:p>
      </dgm:t>
    </dgm:pt>
    <dgm:pt modelId="{8E4C063F-D415-4714-BB87-F737ABE42760}" type="sibTrans" cxnId="{70BAEFEB-04B8-4677-A7AD-7CA609ED0698}">
      <dgm:prSet/>
      <dgm:spPr/>
      <dgm:t>
        <a:bodyPr/>
        <a:lstStyle/>
        <a:p>
          <a:endParaRPr lang="zh-CN" altLang="en-US"/>
        </a:p>
      </dgm:t>
    </dgm:pt>
    <dgm:pt modelId="{A7E56C18-8BDC-407F-BC74-89615ECF07E1}">
      <dgm:prSet phldrT="[文本]"/>
      <dgm:spPr/>
      <dgm:t>
        <a:bodyPr/>
        <a:lstStyle/>
        <a:p>
          <a:r>
            <a:rPr lang="zh-CN" altLang="en-US" dirty="0" smtClean="0"/>
            <a:t>重新计算</a:t>
          </a:r>
          <a:endParaRPr lang="zh-CN" altLang="en-US" dirty="0"/>
        </a:p>
      </dgm:t>
    </dgm:pt>
    <dgm:pt modelId="{E701D294-9AF9-4AF8-8646-C3B18F92E710}" type="parTrans" cxnId="{5B4A9016-A8D2-41AA-8E50-68F569843BE1}">
      <dgm:prSet/>
      <dgm:spPr/>
      <dgm:t>
        <a:bodyPr/>
        <a:lstStyle/>
        <a:p>
          <a:endParaRPr lang="zh-CN" altLang="en-US"/>
        </a:p>
      </dgm:t>
    </dgm:pt>
    <dgm:pt modelId="{A61C34BF-63FF-4D50-87FD-3ECFBE7D912B}" type="sibTrans" cxnId="{5B4A9016-A8D2-41AA-8E50-68F569843BE1}">
      <dgm:prSet/>
      <dgm:spPr/>
      <dgm:t>
        <a:bodyPr/>
        <a:lstStyle/>
        <a:p>
          <a:endParaRPr lang="zh-CN" altLang="en-US"/>
        </a:p>
      </dgm:t>
    </dgm:pt>
    <dgm:pt modelId="{932EA1F5-FA2E-4389-982E-AE7E3A9482FB}">
      <dgm:prSet phldrT="[文本]"/>
      <dgm:spPr/>
      <dgm:t>
        <a:bodyPr/>
        <a:lstStyle/>
        <a:p>
          <a:r>
            <a:rPr lang="zh-CN" altLang="en-US" dirty="0" smtClean="0"/>
            <a:t>更换线圈</a:t>
          </a:r>
          <a:endParaRPr lang="zh-CN" altLang="en-US" dirty="0"/>
        </a:p>
      </dgm:t>
    </dgm:pt>
    <dgm:pt modelId="{E5A6E6A1-B194-4FCB-BA31-24693FB42F7C}" type="parTrans" cxnId="{1DBBCF41-FC2E-442D-A953-E4ED15EA464A}">
      <dgm:prSet/>
      <dgm:spPr/>
      <dgm:t>
        <a:bodyPr/>
        <a:lstStyle/>
        <a:p>
          <a:endParaRPr lang="zh-CN" altLang="en-US"/>
        </a:p>
      </dgm:t>
    </dgm:pt>
    <dgm:pt modelId="{0EE8C806-391E-4946-95DF-12FA618ECC8A}" type="sibTrans" cxnId="{1DBBCF41-FC2E-442D-A953-E4ED15EA464A}">
      <dgm:prSet/>
      <dgm:spPr/>
      <dgm:t>
        <a:bodyPr/>
        <a:lstStyle/>
        <a:p>
          <a:endParaRPr lang="zh-CN" altLang="en-US"/>
        </a:p>
      </dgm:t>
    </dgm:pt>
    <dgm:pt modelId="{D03E506F-9E11-4926-8D62-72B60F04F255}">
      <dgm:prSet phldrT="[文本]"/>
      <dgm:spPr/>
      <dgm:t>
        <a:bodyPr/>
        <a:lstStyle/>
        <a:p>
          <a:r>
            <a:rPr lang="zh-CN" altLang="en-US" dirty="0" smtClean="0"/>
            <a:t>思考改进</a:t>
          </a:r>
          <a:endParaRPr lang="zh-CN" altLang="en-US" dirty="0"/>
        </a:p>
      </dgm:t>
    </dgm:pt>
    <dgm:pt modelId="{EC309933-D0C9-4F30-82FB-A41D29551207}" type="parTrans" cxnId="{603CA957-1EBB-48A7-8860-95CDFC903DC1}">
      <dgm:prSet/>
      <dgm:spPr/>
      <dgm:t>
        <a:bodyPr/>
        <a:lstStyle/>
        <a:p>
          <a:endParaRPr lang="zh-CN" altLang="en-US"/>
        </a:p>
      </dgm:t>
    </dgm:pt>
    <dgm:pt modelId="{FC2CA86E-B245-4423-B270-D830D4A91087}" type="sibTrans" cxnId="{603CA957-1EBB-48A7-8860-95CDFC903DC1}">
      <dgm:prSet/>
      <dgm:spPr/>
      <dgm:t>
        <a:bodyPr/>
        <a:lstStyle/>
        <a:p>
          <a:endParaRPr lang="zh-CN" altLang="en-US"/>
        </a:p>
      </dgm:t>
    </dgm:pt>
    <dgm:pt modelId="{720083FE-5C9B-4DBB-BC1C-A70008E584BC}" type="pres">
      <dgm:prSet presAssocID="{6EADCC57-7773-4018-9C5D-C934A1B56604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84F013A-029C-4D6F-96B7-1A58A2709B6B}" type="pres">
      <dgm:prSet presAssocID="{51692407-09A3-419F-B69E-C9566A33F8F5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62DFB7E-49F7-43E5-989A-7CD10638982B}" type="pres">
      <dgm:prSet presAssocID="{51692407-09A3-419F-B69E-C9566A33F8F5}" presName="spNode" presStyleCnt="0"/>
      <dgm:spPr/>
    </dgm:pt>
    <dgm:pt modelId="{E841A6CB-A5FC-4371-B56A-81948E677EBC}" type="pres">
      <dgm:prSet presAssocID="{B89B61DB-70FC-43AB-8D89-3E3A664DC9F6}" presName="sibTrans" presStyleLbl="sibTrans1D1" presStyleIdx="0" presStyleCnt="5"/>
      <dgm:spPr/>
      <dgm:t>
        <a:bodyPr/>
        <a:lstStyle/>
        <a:p>
          <a:endParaRPr lang="zh-CN" altLang="en-US"/>
        </a:p>
      </dgm:t>
    </dgm:pt>
    <dgm:pt modelId="{4427E835-1858-4252-B206-FADC921D30A7}" type="pres">
      <dgm:prSet presAssocID="{B93E74CF-2255-43DE-B8AB-9AB92ACE22BF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121EC83-47F4-445C-BC6C-17C3CB2243A4}" type="pres">
      <dgm:prSet presAssocID="{B93E74CF-2255-43DE-B8AB-9AB92ACE22BF}" presName="spNode" presStyleCnt="0"/>
      <dgm:spPr/>
    </dgm:pt>
    <dgm:pt modelId="{2ABF22CA-B442-46CC-B45D-E502D1FFB303}" type="pres">
      <dgm:prSet presAssocID="{8E4C063F-D415-4714-BB87-F737ABE42760}" presName="sibTrans" presStyleLbl="sibTrans1D1" presStyleIdx="1" presStyleCnt="5"/>
      <dgm:spPr/>
      <dgm:t>
        <a:bodyPr/>
        <a:lstStyle/>
        <a:p>
          <a:endParaRPr lang="zh-CN" altLang="en-US"/>
        </a:p>
      </dgm:t>
    </dgm:pt>
    <dgm:pt modelId="{79759DCA-B838-4C2B-B0A1-F7B2966616DC}" type="pres">
      <dgm:prSet presAssocID="{A7E56C18-8BDC-407F-BC74-89615ECF07E1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E597917-E3A2-4C4C-A3D0-9071FE7365F7}" type="pres">
      <dgm:prSet presAssocID="{A7E56C18-8BDC-407F-BC74-89615ECF07E1}" presName="spNode" presStyleCnt="0"/>
      <dgm:spPr/>
    </dgm:pt>
    <dgm:pt modelId="{753FD2F6-3E3D-4174-9144-C61D8A1CFC65}" type="pres">
      <dgm:prSet presAssocID="{A61C34BF-63FF-4D50-87FD-3ECFBE7D912B}" presName="sibTrans" presStyleLbl="sibTrans1D1" presStyleIdx="2" presStyleCnt="5"/>
      <dgm:spPr/>
      <dgm:t>
        <a:bodyPr/>
        <a:lstStyle/>
        <a:p>
          <a:endParaRPr lang="zh-CN" altLang="en-US"/>
        </a:p>
      </dgm:t>
    </dgm:pt>
    <dgm:pt modelId="{E75E46E1-0952-4EA2-A79D-C7426B0E8CE2}" type="pres">
      <dgm:prSet presAssocID="{932EA1F5-FA2E-4389-982E-AE7E3A9482FB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E52BF54-9E32-47D4-91FE-DF473299174F}" type="pres">
      <dgm:prSet presAssocID="{932EA1F5-FA2E-4389-982E-AE7E3A9482FB}" presName="spNode" presStyleCnt="0"/>
      <dgm:spPr/>
    </dgm:pt>
    <dgm:pt modelId="{2E8A301C-2132-43E2-9E3B-E3D5F1934589}" type="pres">
      <dgm:prSet presAssocID="{0EE8C806-391E-4946-95DF-12FA618ECC8A}" presName="sibTrans" presStyleLbl="sibTrans1D1" presStyleIdx="3" presStyleCnt="5"/>
      <dgm:spPr/>
      <dgm:t>
        <a:bodyPr/>
        <a:lstStyle/>
        <a:p>
          <a:endParaRPr lang="zh-CN" altLang="en-US"/>
        </a:p>
      </dgm:t>
    </dgm:pt>
    <dgm:pt modelId="{7EBDD5AA-212C-4D4A-A639-BEAD6A489F8F}" type="pres">
      <dgm:prSet presAssocID="{D03E506F-9E11-4926-8D62-72B60F04F255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DCDF13E-65EC-49B1-AF68-014CA956C049}" type="pres">
      <dgm:prSet presAssocID="{D03E506F-9E11-4926-8D62-72B60F04F255}" presName="spNode" presStyleCnt="0"/>
      <dgm:spPr/>
    </dgm:pt>
    <dgm:pt modelId="{7F850B95-1FEB-4752-ADC0-EEF2062AF473}" type="pres">
      <dgm:prSet presAssocID="{FC2CA86E-B245-4423-B270-D830D4A91087}" presName="sibTrans" presStyleLbl="sibTrans1D1" presStyleIdx="4" presStyleCnt="5"/>
      <dgm:spPr/>
      <dgm:t>
        <a:bodyPr/>
        <a:lstStyle/>
        <a:p>
          <a:endParaRPr lang="zh-CN" altLang="en-US"/>
        </a:p>
      </dgm:t>
    </dgm:pt>
  </dgm:ptLst>
  <dgm:cxnLst>
    <dgm:cxn modelId="{99F7895A-2564-4EA6-B490-419938B9AE73}" type="presOf" srcId="{51692407-09A3-419F-B69E-C9566A33F8F5}" destId="{484F013A-029C-4D6F-96B7-1A58A2709B6B}" srcOrd="0" destOrd="0" presId="urn:microsoft.com/office/officeart/2005/8/layout/cycle6"/>
    <dgm:cxn modelId="{277EAAF7-DF27-4534-B27C-DE24779A1A94}" type="presOf" srcId="{6EADCC57-7773-4018-9C5D-C934A1B56604}" destId="{720083FE-5C9B-4DBB-BC1C-A70008E584BC}" srcOrd="0" destOrd="0" presId="urn:microsoft.com/office/officeart/2005/8/layout/cycle6"/>
    <dgm:cxn modelId="{C9D41A61-524E-434F-B319-787B477BE63A}" type="presOf" srcId="{A61C34BF-63FF-4D50-87FD-3ECFBE7D912B}" destId="{753FD2F6-3E3D-4174-9144-C61D8A1CFC65}" srcOrd="0" destOrd="0" presId="urn:microsoft.com/office/officeart/2005/8/layout/cycle6"/>
    <dgm:cxn modelId="{DFAC5174-F6C6-421B-A27F-832AFC0D5EE3}" srcId="{6EADCC57-7773-4018-9C5D-C934A1B56604}" destId="{51692407-09A3-419F-B69E-C9566A33F8F5}" srcOrd="0" destOrd="0" parTransId="{9427C47F-A6CB-4CA7-B186-63EF7A62D2EA}" sibTransId="{B89B61DB-70FC-43AB-8D89-3E3A664DC9F6}"/>
    <dgm:cxn modelId="{265A3B7E-84D7-4A97-97C6-142D236ED41A}" type="presOf" srcId="{932EA1F5-FA2E-4389-982E-AE7E3A9482FB}" destId="{E75E46E1-0952-4EA2-A79D-C7426B0E8CE2}" srcOrd="0" destOrd="0" presId="urn:microsoft.com/office/officeart/2005/8/layout/cycle6"/>
    <dgm:cxn modelId="{BA3B6941-C518-419F-8F44-0077914DA1F7}" type="presOf" srcId="{0EE8C806-391E-4946-95DF-12FA618ECC8A}" destId="{2E8A301C-2132-43E2-9E3B-E3D5F1934589}" srcOrd="0" destOrd="0" presId="urn:microsoft.com/office/officeart/2005/8/layout/cycle6"/>
    <dgm:cxn modelId="{22593DBE-5954-4976-B175-DF06F14D4ABC}" type="presOf" srcId="{B89B61DB-70FC-43AB-8D89-3E3A664DC9F6}" destId="{E841A6CB-A5FC-4371-B56A-81948E677EBC}" srcOrd="0" destOrd="0" presId="urn:microsoft.com/office/officeart/2005/8/layout/cycle6"/>
    <dgm:cxn modelId="{91B5B90F-610A-43C9-95D0-248B410999B9}" type="presOf" srcId="{8E4C063F-D415-4714-BB87-F737ABE42760}" destId="{2ABF22CA-B442-46CC-B45D-E502D1FFB303}" srcOrd="0" destOrd="0" presId="urn:microsoft.com/office/officeart/2005/8/layout/cycle6"/>
    <dgm:cxn modelId="{2805F9B5-BA56-44F8-8980-45DC3AEA6028}" type="presOf" srcId="{D03E506F-9E11-4926-8D62-72B60F04F255}" destId="{7EBDD5AA-212C-4D4A-A639-BEAD6A489F8F}" srcOrd="0" destOrd="0" presId="urn:microsoft.com/office/officeart/2005/8/layout/cycle6"/>
    <dgm:cxn modelId="{407F9DB0-DE16-4942-8C2A-C801CD12B42B}" type="presOf" srcId="{B93E74CF-2255-43DE-B8AB-9AB92ACE22BF}" destId="{4427E835-1858-4252-B206-FADC921D30A7}" srcOrd="0" destOrd="0" presId="urn:microsoft.com/office/officeart/2005/8/layout/cycle6"/>
    <dgm:cxn modelId="{5B4A9016-A8D2-41AA-8E50-68F569843BE1}" srcId="{6EADCC57-7773-4018-9C5D-C934A1B56604}" destId="{A7E56C18-8BDC-407F-BC74-89615ECF07E1}" srcOrd="2" destOrd="0" parTransId="{E701D294-9AF9-4AF8-8646-C3B18F92E710}" sibTransId="{A61C34BF-63FF-4D50-87FD-3ECFBE7D912B}"/>
    <dgm:cxn modelId="{70BAEFEB-04B8-4677-A7AD-7CA609ED0698}" srcId="{6EADCC57-7773-4018-9C5D-C934A1B56604}" destId="{B93E74CF-2255-43DE-B8AB-9AB92ACE22BF}" srcOrd="1" destOrd="0" parTransId="{D3658642-6C1C-4F60-BC57-1BD7ED04CA3A}" sibTransId="{8E4C063F-D415-4714-BB87-F737ABE42760}"/>
    <dgm:cxn modelId="{1DBBCF41-FC2E-442D-A953-E4ED15EA464A}" srcId="{6EADCC57-7773-4018-9C5D-C934A1B56604}" destId="{932EA1F5-FA2E-4389-982E-AE7E3A9482FB}" srcOrd="3" destOrd="0" parTransId="{E5A6E6A1-B194-4FCB-BA31-24693FB42F7C}" sibTransId="{0EE8C806-391E-4946-95DF-12FA618ECC8A}"/>
    <dgm:cxn modelId="{603CA957-1EBB-48A7-8860-95CDFC903DC1}" srcId="{6EADCC57-7773-4018-9C5D-C934A1B56604}" destId="{D03E506F-9E11-4926-8D62-72B60F04F255}" srcOrd="4" destOrd="0" parTransId="{EC309933-D0C9-4F30-82FB-A41D29551207}" sibTransId="{FC2CA86E-B245-4423-B270-D830D4A91087}"/>
    <dgm:cxn modelId="{7A29EDFB-D1CA-40C5-B90B-976E7B029089}" type="presOf" srcId="{FC2CA86E-B245-4423-B270-D830D4A91087}" destId="{7F850B95-1FEB-4752-ADC0-EEF2062AF473}" srcOrd="0" destOrd="0" presId="urn:microsoft.com/office/officeart/2005/8/layout/cycle6"/>
    <dgm:cxn modelId="{0F00E4BC-F0F6-45A1-909F-CA58CD763D98}" type="presOf" srcId="{A7E56C18-8BDC-407F-BC74-89615ECF07E1}" destId="{79759DCA-B838-4C2B-B0A1-F7B2966616DC}" srcOrd="0" destOrd="0" presId="urn:microsoft.com/office/officeart/2005/8/layout/cycle6"/>
    <dgm:cxn modelId="{744D9734-CD48-4355-B2F3-823A1F72C955}" type="presParOf" srcId="{720083FE-5C9B-4DBB-BC1C-A70008E584BC}" destId="{484F013A-029C-4D6F-96B7-1A58A2709B6B}" srcOrd="0" destOrd="0" presId="urn:microsoft.com/office/officeart/2005/8/layout/cycle6"/>
    <dgm:cxn modelId="{CBA8D5E3-3AF1-4342-8C99-B748B682A6F1}" type="presParOf" srcId="{720083FE-5C9B-4DBB-BC1C-A70008E584BC}" destId="{062DFB7E-49F7-43E5-989A-7CD10638982B}" srcOrd="1" destOrd="0" presId="urn:microsoft.com/office/officeart/2005/8/layout/cycle6"/>
    <dgm:cxn modelId="{0EB97367-3943-4C25-8DEB-0224ABAC3BC1}" type="presParOf" srcId="{720083FE-5C9B-4DBB-BC1C-A70008E584BC}" destId="{E841A6CB-A5FC-4371-B56A-81948E677EBC}" srcOrd="2" destOrd="0" presId="urn:microsoft.com/office/officeart/2005/8/layout/cycle6"/>
    <dgm:cxn modelId="{E657BB11-5B90-43C2-8006-A08EE287BCFE}" type="presParOf" srcId="{720083FE-5C9B-4DBB-BC1C-A70008E584BC}" destId="{4427E835-1858-4252-B206-FADC921D30A7}" srcOrd="3" destOrd="0" presId="urn:microsoft.com/office/officeart/2005/8/layout/cycle6"/>
    <dgm:cxn modelId="{DB40CC15-193A-4DD4-B086-A5F529D7A250}" type="presParOf" srcId="{720083FE-5C9B-4DBB-BC1C-A70008E584BC}" destId="{4121EC83-47F4-445C-BC6C-17C3CB2243A4}" srcOrd="4" destOrd="0" presId="urn:microsoft.com/office/officeart/2005/8/layout/cycle6"/>
    <dgm:cxn modelId="{24F8DD51-4C7A-4626-B1BC-CCDE57A8C327}" type="presParOf" srcId="{720083FE-5C9B-4DBB-BC1C-A70008E584BC}" destId="{2ABF22CA-B442-46CC-B45D-E502D1FFB303}" srcOrd="5" destOrd="0" presId="urn:microsoft.com/office/officeart/2005/8/layout/cycle6"/>
    <dgm:cxn modelId="{91C148B7-D474-4107-93CA-0B7C75984907}" type="presParOf" srcId="{720083FE-5C9B-4DBB-BC1C-A70008E584BC}" destId="{79759DCA-B838-4C2B-B0A1-F7B2966616DC}" srcOrd="6" destOrd="0" presId="urn:microsoft.com/office/officeart/2005/8/layout/cycle6"/>
    <dgm:cxn modelId="{098C9A46-D1FA-485D-A66E-3ED784E265F2}" type="presParOf" srcId="{720083FE-5C9B-4DBB-BC1C-A70008E584BC}" destId="{AE597917-E3A2-4C4C-A3D0-9071FE7365F7}" srcOrd="7" destOrd="0" presId="urn:microsoft.com/office/officeart/2005/8/layout/cycle6"/>
    <dgm:cxn modelId="{97DD7B3D-18B5-40B4-B5B5-9B483BE8B499}" type="presParOf" srcId="{720083FE-5C9B-4DBB-BC1C-A70008E584BC}" destId="{753FD2F6-3E3D-4174-9144-C61D8A1CFC65}" srcOrd="8" destOrd="0" presId="urn:microsoft.com/office/officeart/2005/8/layout/cycle6"/>
    <dgm:cxn modelId="{15BE36B2-2BD6-434A-83D6-A1E0590F780C}" type="presParOf" srcId="{720083FE-5C9B-4DBB-BC1C-A70008E584BC}" destId="{E75E46E1-0952-4EA2-A79D-C7426B0E8CE2}" srcOrd="9" destOrd="0" presId="urn:microsoft.com/office/officeart/2005/8/layout/cycle6"/>
    <dgm:cxn modelId="{EB0EB4B3-86A3-4221-90EC-CEBE312EE0CE}" type="presParOf" srcId="{720083FE-5C9B-4DBB-BC1C-A70008E584BC}" destId="{CE52BF54-9E32-47D4-91FE-DF473299174F}" srcOrd="10" destOrd="0" presId="urn:microsoft.com/office/officeart/2005/8/layout/cycle6"/>
    <dgm:cxn modelId="{6638D188-D126-4D60-9590-113C99390446}" type="presParOf" srcId="{720083FE-5C9B-4DBB-BC1C-A70008E584BC}" destId="{2E8A301C-2132-43E2-9E3B-E3D5F1934589}" srcOrd="11" destOrd="0" presId="urn:microsoft.com/office/officeart/2005/8/layout/cycle6"/>
    <dgm:cxn modelId="{36D624A0-292B-4865-B048-E600AB238261}" type="presParOf" srcId="{720083FE-5C9B-4DBB-BC1C-A70008E584BC}" destId="{7EBDD5AA-212C-4D4A-A639-BEAD6A489F8F}" srcOrd="12" destOrd="0" presId="urn:microsoft.com/office/officeart/2005/8/layout/cycle6"/>
    <dgm:cxn modelId="{7F444045-BAB4-455C-A94E-AEC577E7161D}" type="presParOf" srcId="{720083FE-5C9B-4DBB-BC1C-A70008E584BC}" destId="{8DCDF13E-65EC-49B1-AF68-014CA956C049}" srcOrd="13" destOrd="0" presId="urn:microsoft.com/office/officeart/2005/8/layout/cycle6"/>
    <dgm:cxn modelId="{8BE4E228-0CF7-4279-A044-A19FCF2B7E73}" type="presParOf" srcId="{720083FE-5C9B-4DBB-BC1C-A70008E584BC}" destId="{7F850B95-1FEB-4752-ADC0-EEF2062AF473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4F013A-029C-4D6F-96B7-1A58A2709B6B}">
      <dsp:nvSpPr>
        <dsp:cNvPr id="0" name=""/>
        <dsp:cNvSpPr/>
      </dsp:nvSpPr>
      <dsp:spPr>
        <a:xfrm>
          <a:off x="3522188" y="491"/>
          <a:ext cx="2017736" cy="131152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工作原理</a:t>
          </a:r>
          <a:endParaRPr lang="zh-CN" altLang="en-US" sz="3200" kern="1200" dirty="0"/>
        </a:p>
      </dsp:txBody>
      <dsp:txXfrm>
        <a:off x="3586212" y="64515"/>
        <a:ext cx="1889688" cy="1183480"/>
      </dsp:txXfrm>
    </dsp:sp>
    <dsp:sp modelId="{E841A6CB-A5FC-4371-B56A-81948E677EBC}">
      <dsp:nvSpPr>
        <dsp:cNvPr id="0" name=""/>
        <dsp:cNvSpPr/>
      </dsp:nvSpPr>
      <dsp:spPr>
        <a:xfrm>
          <a:off x="1909748" y="656255"/>
          <a:ext cx="5242616" cy="5242616"/>
        </a:xfrm>
        <a:custGeom>
          <a:avLst/>
          <a:gdLst/>
          <a:ahLst/>
          <a:cxnLst/>
          <a:rect l="0" t="0" r="0" b="0"/>
          <a:pathLst>
            <a:path>
              <a:moveTo>
                <a:pt x="3644050" y="207751"/>
              </a:moveTo>
              <a:arcTo wR="2621308" hR="2621308" stAng="17577885" swAng="1962416"/>
            </a:path>
          </a:pathLst>
        </a:custGeom>
        <a:noFill/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27E835-1858-4252-B206-FADC921D30A7}">
      <dsp:nvSpPr>
        <dsp:cNvPr id="0" name=""/>
        <dsp:cNvSpPr/>
      </dsp:nvSpPr>
      <dsp:spPr>
        <a:xfrm>
          <a:off x="6015200" y="1811770"/>
          <a:ext cx="2017736" cy="1311528"/>
        </a:xfrm>
        <a:prstGeom prst="roundRect">
          <a:avLst/>
        </a:prstGeom>
        <a:solidFill>
          <a:schemeClr val="accent4">
            <a:hueOff val="2598923"/>
            <a:satOff val="-11992"/>
            <a:lumOff val="4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两次失败</a:t>
          </a:r>
          <a:endParaRPr lang="zh-CN" altLang="en-US" sz="3200" kern="1200" dirty="0"/>
        </a:p>
      </dsp:txBody>
      <dsp:txXfrm>
        <a:off x="6079224" y="1875794"/>
        <a:ext cx="1889688" cy="1183480"/>
      </dsp:txXfrm>
    </dsp:sp>
    <dsp:sp modelId="{2ABF22CA-B442-46CC-B45D-E502D1FFB303}">
      <dsp:nvSpPr>
        <dsp:cNvPr id="0" name=""/>
        <dsp:cNvSpPr/>
      </dsp:nvSpPr>
      <dsp:spPr>
        <a:xfrm>
          <a:off x="1909748" y="656255"/>
          <a:ext cx="5242616" cy="5242616"/>
        </a:xfrm>
        <a:custGeom>
          <a:avLst/>
          <a:gdLst/>
          <a:ahLst/>
          <a:cxnLst/>
          <a:rect l="0" t="0" r="0" b="0"/>
          <a:pathLst>
            <a:path>
              <a:moveTo>
                <a:pt x="5239007" y="2483804"/>
              </a:moveTo>
              <a:arcTo wR="2621308" hR="2621308" stAng="21419586" swAng="2196978"/>
            </a:path>
          </a:pathLst>
        </a:custGeom>
        <a:noFill/>
        <a:ln w="6350" cap="flat" cmpd="sng" algn="ctr">
          <a:solidFill>
            <a:schemeClr val="accent4">
              <a:hueOff val="2598923"/>
              <a:satOff val="-11992"/>
              <a:lumOff val="441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759DCA-B838-4C2B-B0A1-F7B2966616DC}">
      <dsp:nvSpPr>
        <dsp:cNvPr id="0" name=""/>
        <dsp:cNvSpPr/>
      </dsp:nvSpPr>
      <dsp:spPr>
        <a:xfrm>
          <a:off x="5062954" y="4742482"/>
          <a:ext cx="2017736" cy="1311528"/>
        </a:xfrm>
        <a:prstGeom prst="roundRect">
          <a:avLst/>
        </a:prstGeom>
        <a:solidFill>
          <a:schemeClr val="accent4">
            <a:hueOff val="5197846"/>
            <a:satOff val="-23984"/>
            <a:lumOff val="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重新计算</a:t>
          </a:r>
          <a:endParaRPr lang="zh-CN" altLang="en-US" sz="3200" kern="1200" dirty="0"/>
        </a:p>
      </dsp:txBody>
      <dsp:txXfrm>
        <a:off x="5126978" y="4806506"/>
        <a:ext cx="1889688" cy="1183480"/>
      </dsp:txXfrm>
    </dsp:sp>
    <dsp:sp modelId="{753FD2F6-3E3D-4174-9144-C61D8A1CFC65}">
      <dsp:nvSpPr>
        <dsp:cNvPr id="0" name=""/>
        <dsp:cNvSpPr/>
      </dsp:nvSpPr>
      <dsp:spPr>
        <a:xfrm>
          <a:off x="1909748" y="656255"/>
          <a:ext cx="5242616" cy="5242616"/>
        </a:xfrm>
        <a:custGeom>
          <a:avLst/>
          <a:gdLst/>
          <a:ahLst/>
          <a:cxnLst/>
          <a:rect l="0" t="0" r="0" b="0"/>
          <a:pathLst>
            <a:path>
              <a:moveTo>
                <a:pt x="3142785" y="5190222"/>
              </a:moveTo>
              <a:arcTo wR="2621308" hR="2621308" stAng="4711509" swAng="1376982"/>
            </a:path>
          </a:pathLst>
        </a:custGeom>
        <a:noFill/>
        <a:ln w="6350" cap="flat" cmpd="sng" algn="ctr">
          <a:solidFill>
            <a:schemeClr val="accent4">
              <a:hueOff val="5197846"/>
              <a:satOff val="-23984"/>
              <a:lumOff val="88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5E46E1-0952-4EA2-A79D-C7426B0E8CE2}">
      <dsp:nvSpPr>
        <dsp:cNvPr id="0" name=""/>
        <dsp:cNvSpPr/>
      </dsp:nvSpPr>
      <dsp:spPr>
        <a:xfrm>
          <a:off x="1981422" y="4742482"/>
          <a:ext cx="2017736" cy="1311528"/>
        </a:xfrm>
        <a:prstGeom prst="roundRect">
          <a:avLst/>
        </a:prstGeom>
        <a:solidFill>
          <a:schemeClr val="accent4">
            <a:hueOff val="7796769"/>
            <a:satOff val="-35976"/>
            <a:lumOff val="13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更换线圈</a:t>
          </a:r>
          <a:endParaRPr lang="zh-CN" altLang="en-US" sz="3200" kern="1200" dirty="0"/>
        </a:p>
      </dsp:txBody>
      <dsp:txXfrm>
        <a:off x="2045446" y="4806506"/>
        <a:ext cx="1889688" cy="1183480"/>
      </dsp:txXfrm>
    </dsp:sp>
    <dsp:sp modelId="{2E8A301C-2132-43E2-9E3B-E3D5F1934589}">
      <dsp:nvSpPr>
        <dsp:cNvPr id="0" name=""/>
        <dsp:cNvSpPr/>
      </dsp:nvSpPr>
      <dsp:spPr>
        <a:xfrm>
          <a:off x="1909748" y="656255"/>
          <a:ext cx="5242616" cy="5242616"/>
        </a:xfrm>
        <a:custGeom>
          <a:avLst/>
          <a:gdLst/>
          <a:ahLst/>
          <a:cxnLst/>
          <a:rect l="0" t="0" r="0" b="0"/>
          <a:pathLst>
            <a:path>
              <a:moveTo>
                <a:pt x="438202" y="4072276"/>
              </a:moveTo>
              <a:arcTo wR="2621308" hR="2621308" stAng="8783436" swAng="2196978"/>
            </a:path>
          </a:pathLst>
        </a:custGeom>
        <a:noFill/>
        <a:ln w="6350" cap="flat" cmpd="sng" algn="ctr">
          <a:solidFill>
            <a:schemeClr val="accent4">
              <a:hueOff val="7796769"/>
              <a:satOff val="-35976"/>
              <a:lumOff val="132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BDD5AA-212C-4D4A-A639-BEAD6A489F8F}">
      <dsp:nvSpPr>
        <dsp:cNvPr id="0" name=""/>
        <dsp:cNvSpPr/>
      </dsp:nvSpPr>
      <dsp:spPr>
        <a:xfrm>
          <a:off x="1029176" y="1811770"/>
          <a:ext cx="2017736" cy="1311528"/>
        </a:xfrm>
        <a:prstGeom prst="roundRect">
          <a:avLst/>
        </a:prstGeom>
        <a:solidFill>
          <a:schemeClr val="accent4">
            <a:hueOff val="10395692"/>
            <a:satOff val="-47968"/>
            <a:lumOff val="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思考改进</a:t>
          </a:r>
          <a:endParaRPr lang="zh-CN" altLang="en-US" sz="3200" kern="1200" dirty="0"/>
        </a:p>
      </dsp:txBody>
      <dsp:txXfrm>
        <a:off x="1093200" y="1875794"/>
        <a:ext cx="1889688" cy="1183480"/>
      </dsp:txXfrm>
    </dsp:sp>
    <dsp:sp modelId="{7F850B95-1FEB-4752-ADC0-EEF2062AF473}">
      <dsp:nvSpPr>
        <dsp:cNvPr id="0" name=""/>
        <dsp:cNvSpPr/>
      </dsp:nvSpPr>
      <dsp:spPr>
        <a:xfrm>
          <a:off x="1909748" y="656255"/>
          <a:ext cx="5242616" cy="5242616"/>
        </a:xfrm>
        <a:custGeom>
          <a:avLst/>
          <a:gdLst/>
          <a:ahLst/>
          <a:cxnLst/>
          <a:rect l="0" t="0" r="0" b="0"/>
          <a:pathLst>
            <a:path>
              <a:moveTo>
                <a:pt x="456580" y="1143062"/>
              </a:moveTo>
              <a:arcTo wR="2621308" hR="2621308" stAng="12859699" swAng="1962416"/>
            </a:path>
          </a:pathLst>
        </a:custGeom>
        <a:noFill/>
        <a:ln w="6350" cap="flat" cmpd="sng" algn="ctr">
          <a:solidFill>
            <a:schemeClr val="accent4">
              <a:hueOff val="10395692"/>
              <a:satOff val="-47968"/>
              <a:lumOff val="1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AC4F97-4201-4FD6-BAE3-CF53C0168DE0}" type="datetimeFigureOut">
              <a:rPr lang="zh-CN" altLang="en-US" smtClean="0"/>
              <a:t>2015/6/15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A07345-AA0C-475B-939E-2F05453AE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5399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其实一开始我听说要做电磁学小论文的时候我是拒绝的，为什么呢，我看了一下去年的作品，我发现，哇，那些理论推导的</a:t>
            </a:r>
            <a:r>
              <a:rPr lang="zh-CN" altLang="en-US" dirty="0" smtClean="0"/>
              <a:t>，像我</a:t>
            </a:r>
            <a:r>
              <a:rPr lang="zh-CN" altLang="en-US" dirty="0" smtClean="0"/>
              <a:t>这样作业都做半死的还是算了，数值模拟的呢，学了这么久</a:t>
            </a:r>
            <a:r>
              <a:rPr lang="en-US" altLang="zh-CN" dirty="0" err="1" smtClean="0"/>
              <a:t>mathematica</a:t>
            </a:r>
            <a:r>
              <a:rPr lang="zh-CN" altLang="en-US" dirty="0" smtClean="0"/>
              <a:t>到现在还是只会当计算器使，后来老师上课的时候有一句话提醒了我，说小论文可以做一些好玩的东西，于是我就想到了这个。其实我想做这个门多西诺电机很久了，但是一直没有机会和条件，大家注意到没有，这些彩色的塑料都是需要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打印的，刚好五月份活动有一个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打印的项目，借小论文的机会，终于把这东西做成了。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07345-AA0C-475B-939E-2F05453AE36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568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为什么呢，我用万用表测了一下电阻，不测不知道，一测吓一跳，这就是导线太细的后果。所以既然导线太细电阻太高，而导线太粗质量太大而导致匝数不够，那肯定有一个平衡点，找到合适的导线直径。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07345-AA0C-475B-939E-2F05453AE36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145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这个说法可能不是很严谨，额，应该来说是错的，但是可能这样更有直观感受，大家懂就行了，所以我也没把他换成力矩。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07345-AA0C-475B-939E-2F05453AE367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3235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打印的</a:t>
            </a:r>
            <a:r>
              <a:rPr lang="en-US" altLang="zh-CN" dirty="0" err="1" smtClean="0"/>
              <a:t>stl</a:t>
            </a:r>
            <a:r>
              <a:rPr lang="zh-CN" altLang="en-US" dirty="0" smtClean="0"/>
              <a:t>文件，就是用软件根据需要的尺寸把软件画出来，还要考虑到你能买到的太阳能板和其他配件的尺寸。这是西区的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打印机，他那么边有好多台，我前前后后去了三次，终于把需要的部件都打完，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打印是很慢的，当然跟机器和精度也有关系。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07345-AA0C-475B-939E-2F05453AE36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045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制作过程还是比较坎坷的，特别是之前的两次怎么做都转不起来，真的有点感觉做不下去了，当然最后还是改进了一下线圈的直径才成功的，具体的大家后面会看到。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07345-AA0C-475B-939E-2F05453AE36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3993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先来看一下工作原理，其实这个工作原理很简单，大家看前面那个动图应该都能明白是怎么回事了吧，这个就是转子，也是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打印的。（太阳能板的位置和线圈的位置）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07345-AA0C-475B-939E-2F05453AE367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341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这这个是刚才那个转子的侧视图</a:t>
            </a:r>
            <a:r>
              <a:rPr lang="en-US" altLang="zh-CN" dirty="0" smtClean="0"/>
              <a:t>..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07345-AA0C-475B-939E-2F05453AE367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505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这个就是</a:t>
            </a:r>
            <a:r>
              <a:rPr lang="en-US" altLang="zh-CN" dirty="0" smtClean="0"/>
              <a:t>3D</a:t>
            </a:r>
            <a:r>
              <a:rPr lang="zh-CN" altLang="en-US" dirty="0" smtClean="0"/>
              <a:t>打印材料都准备好的，根据需要拼装起来就好了，最后就行平衡调试，这就达到了伪磁悬浮，左边那个透明的是亚克力板。银色的是钕铁硼强磁铁。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07345-AA0C-475B-939E-2F05453AE367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181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这是最开始我直接在少院动手实验室找到的漆包线，当时没想那么多，就直接拿来用了。这个是分装好的太阳能电池板。因为太阳能板本身的内阻都非常大，所以要选低电压大电流的，这样才可能产生足够力矩。结果是</a:t>
            </a:r>
            <a:r>
              <a:rPr lang="en-US" altLang="zh-CN" dirty="0" smtClean="0"/>
              <a:t>…</a:t>
            </a:r>
            <a:r>
              <a:rPr lang="zh-CN" altLang="en-US" dirty="0" smtClean="0"/>
              <a:t>这是第一次失败。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07345-AA0C-475B-939E-2F05453AE367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115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总结了一下原因，很明显。那种漆包线因为直径过大，不能绕太多圈，不然太重了磁铁就撑不起来了，而匝数不够显然是不行的，所以我又换了这种漆包线，这个是手机维修上常用的维修线，又叫飞线，然后绕了</a:t>
            </a:r>
            <a:r>
              <a:rPr lang="en-US" altLang="zh-CN" dirty="0" smtClean="0"/>
              <a:t>60</a:t>
            </a:r>
            <a:r>
              <a:rPr lang="zh-CN" altLang="en-US" dirty="0" smtClean="0"/>
              <a:t>圈，并且，我还换了新的太阳能板。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07345-AA0C-475B-939E-2F05453AE36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75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换成了这样的太阳能电池片，面积比原来的稍大了一点点，短路电流提升到</a:t>
            </a:r>
            <a:r>
              <a:rPr lang="en-US" altLang="zh-CN" dirty="0" smtClean="0"/>
              <a:t>0.37A,</a:t>
            </a:r>
            <a:r>
              <a:rPr lang="zh-CN" altLang="en-US" dirty="0" smtClean="0"/>
              <a:t>为什么之前没有直接用这种，很明显，这是太阳能电池片，不是板，所以</a:t>
            </a:r>
            <a:r>
              <a:rPr lang="en-US" altLang="zh-CN" dirty="0" smtClean="0"/>
              <a:t>…(</a:t>
            </a:r>
            <a:r>
              <a:rPr lang="zh-CN" altLang="en-US" dirty="0" smtClean="0"/>
              <a:t>下一个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结果，还是</a:t>
            </a:r>
            <a:r>
              <a:rPr lang="en-US" altLang="zh-CN" dirty="0" smtClean="0"/>
              <a:t>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A07345-AA0C-475B-939E-2F05453AE367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77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3055E-01BC-488E-AE70-63A5C23E9434}" type="datetimeFigureOut">
              <a:rPr lang="zh-CN" altLang="en-US" smtClean="0"/>
              <a:t>2015/6/15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8177-D83F-4687-ADB4-28C629D3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293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3055E-01BC-488E-AE70-63A5C23E9434}" type="datetimeFigureOut">
              <a:rPr lang="zh-CN" altLang="en-US" smtClean="0"/>
              <a:t>2015/6/15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8177-D83F-4687-ADB4-28C629D3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450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3055E-01BC-488E-AE70-63A5C23E9434}" type="datetimeFigureOut">
              <a:rPr lang="zh-CN" altLang="en-US" smtClean="0"/>
              <a:t>2015/6/15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8177-D83F-4687-ADB4-28C629D3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1010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3055E-01BC-488E-AE70-63A5C23E9434}" type="datetimeFigureOut">
              <a:rPr lang="zh-CN" altLang="en-US" smtClean="0"/>
              <a:t>2015/6/15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8177-D83F-4687-ADB4-28C629D3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0758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3055E-01BC-488E-AE70-63A5C23E9434}" type="datetimeFigureOut">
              <a:rPr lang="zh-CN" altLang="en-US" smtClean="0"/>
              <a:t>2015/6/15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8177-D83F-4687-ADB4-28C629D3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787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3055E-01BC-488E-AE70-63A5C23E9434}" type="datetimeFigureOut">
              <a:rPr lang="zh-CN" altLang="en-US" smtClean="0"/>
              <a:t>2015/6/15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8177-D83F-4687-ADB4-28C629D3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093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3055E-01BC-488E-AE70-63A5C23E9434}" type="datetimeFigureOut">
              <a:rPr lang="zh-CN" altLang="en-US" smtClean="0"/>
              <a:t>2015/6/15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8177-D83F-4687-ADB4-28C629D3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95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3055E-01BC-488E-AE70-63A5C23E9434}" type="datetimeFigureOut">
              <a:rPr lang="zh-CN" altLang="en-US" smtClean="0"/>
              <a:t>2015/6/15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8177-D83F-4687-ADB4-28C629D3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421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3055E-01BC-488E-AE70-63A5C23E9434}" type="datetimeFigureOut">
              <a:rPr lang="zh-CN" altLang="en-US" smtClean="0"/>
              <a:t>2015/6/15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8177-D83F-4687-ADB4-28C629D3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075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3055E-01BC-488E-AE70-63A5C23E9434}" type="datetimeFigureOut">
              <a:rPr lang="zh-CN" altLang="en-US" smtClean="0"/>
              <a:t>2015/6/15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8177-D83F-4687-ADB4-28C629D3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924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3055E-01BC-488E-AE70-63A5C23E9434}" type="datetimeFigureOut">
              <a:rPr lang="zh-CN" altLang="en-US" smtClean="0"/>
              <a:t>2015/6/15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518177-D83F-4687-ADB4-28C629D3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7505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33055E-01BC-488E-AE70-63A5C23E9434}" type="datetimeFigureOut">
              <a:rPr lang="zh-CN" altLang="en-US" smtClean="0"/>
              <a:t>2015/6/15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518177-D83F-4687-ADB4-28C629D3B8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209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0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88385" y="4370785"/>
            <a:ext cx="952728" cy="519439"/>
          </a:xfrm>
          <a:prstGeom prst="rect">
            <a:avLst/>
          </a:prstGeom>
          <a:noFill/>
        </p:spPr>
        <p:txBody>
          <a:bodyPr wrap="square" lIns="51435" tIns="25718" rIns="51435" bIns="25718">
            <a:spAutoFit/>
          </a:bodyPr>
          <a:lstStyle/>
          <a:p>
            <a:pPr algn="ctr"/>
            <a:endParaRPr lang="zh-CN" altLang="en-US" sz="3038" b="1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546" y="3740683"/>
            <a:ext cx="4087255" cy="2299082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750" y="682388"/>
            <a:ext cx="4088051" cy="2299528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215" y="3740683"/>
            <a:ext cx="4251531" cy="2299082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15" name="矩形 14"/>
          <p:cNvSpPr/>
          <p:nvPr/>
        </p:nvSpPr>
        <p:spPr>
          <a:xfrm>
            <a:off x="2678127" y="2238233"/>
            <a:ext cx="1799619" cy="790602"/>
          </a:xfrm>
          <a:prstGeom prst="rect">
            <a:avLst/>
          </a:prstGeom>
          <a:noFill/>
        </p:spPr>
        <p:txBody>
          <a:bodyPr wrap="square" lIns="51435" tIns="25718" rIns="51435" bIns="25718">
            <a:spAutoFit/>
          </a:bodyPr>
          <a:lstStyle/>
          <a:p>
            <a:pPr algn="ctr"/>
            <a:r>
              <a:rPr lang="en-US" altLang="zh-CN" sz="20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latin typeface="Dotum" panose="020B0600000101010101" pitchFamily="34" charset="-127"/>
                <a:ea typeface="Dotum" panose="020B0600000101010101" pitchFamily="34" charset="-127"/>
              </a:rPr>
              <a:t>BY</a:t>
            </a:r>
            <a:r>
              <a:rPr lang="en-US" altLang="zh-CN" sz="280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zh-CN" altLang="en-US" sz="200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</a:rPr>
              <a:t>张家馨</a:t>
            </a:r>
            <a:r>
              <a:rPr lang="zh-CN" altLang="en-US" sz="240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zh-CN" sz="3200" dirty="0">
              <a:ln w="0"/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zh-CN" altLang="en-US" sz="200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000" dirty="0" smtClean="0">
                <a:ln w="0"/>
                <a:solidFill>
                  <a:schemeClr val="tx1">
                    <a:lumMod val="50000"/>
                    <a:lumOff val="50000"/>
                  </a:schemeClr>
                </a:solidFill>
              </a:rPr>
              <a:t>PB14000518</a:t>
            </a:r>
            <a:endParaRPr lang="zh-CN" altLang="en-US" sz="2000" dirty="0">
              <a:ln w="0"/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463138" y="444911"/>
            <a:ext cx="4014608" cy="1584459"/>
          </a:xfrm>
          <a:prstGeom prst="rect">
            <a:avLst/>
          </a:prstGeom>
        </p:spPr>
        <p:txBody>
          <a:bodyPr vert="horz" lIns="20250" tIns="25718" rIns="20250" bIns="25718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800" b="1" spc="338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门多西诺电机</a:t>
            </a:r>
            <a:endParaRPr lang="en-US" altLang="zh-CN" sz="4800" b="1" spc="338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r>
              <a:rPr lang="en-US" altLang="zh-CN" sz="2800" b="1" spc="338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Mendocino </a:t>
            </a:r>
            <a:r>
              <a:rPr lang="en-US" altLang="zh-CN" sz="2800" b="1" spc="338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Motor</a:t>
            </a:r>
          </a:p>
          <a:p>
            <a:r>
              <a:rPr lang="en-US" altLang="zh-CN" sz="2400" b="1" spc="338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——</a:t>
            </a:r>
            <a:r>
              <a:rPr lang="zh-CN" altLang="en-US" sz="2400" b="1" spc="338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太阳能伪磁悬浮电机</a:t>
            </a:r>
          </a:p>
        </p:txBody>
      </p:sp>
    </p:spTree>
    <p:extLst>
      <p:ext uri="{BB962C8B-B14F-4D97-AF65-F5344CB8AC3E}">
        <p14:creationId xmlns:p14="http://schemas.microsoft.com/office/powerpoint/2010/main" val="1204492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759" y="160410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7200" b="1" spc="338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发现原因</a:t>
            </a:r>
            <a:endParaRPr lang="zh-CN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61363" y="1682070"/>
            <a:ext cx="8430530" cy="923330"/>
          </a:xfrm>
          <a:prstGeom prst="rect">
            <a:avLst/>
          </a:prstGeom>
          <a:solidFill>
            <a:schemeClr val="bg2">
              <a:alpha val="89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用万用表一测线圈的电阻</a:t>
            </a:r>
            <a:r>
              <a:rPr lang="en-US" altLang="zh-CN" sz="54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...</a:t>
            </a:r>
            <a:endParaRPr lang="zh-CN" altLang="en-US" sz="54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61364" y="2605400"/>
            <a:ext cx="8204372" cy="3167603"/>
            <a:chOff x="1742417" y="3384648"/>
            <a:chExt cx="10062896" cy="2997026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18" t="17437" r="57950" b="-775"/>
            <a:stretch/>
          </p:blipFill>
          <p:spPr>
            <a:xfrm rot="5400000">
              <a:off x="2220696" y="2906369"/>
              <a:ext cx="2997026" cy="3953584"/>
            </a:xfrm>
            <a:prstGeom prst="rect">
              <a:avLst/>
            </a:prstGeom>
          </p:spPr>
        </p:pic>
        <p:sp>
          <p:nvSpPr>
            <p:cNvPr id="20" name="文本框 19"/>
            <p:cNvSpPr txBox="1"/>
            <p:nvPr/>
          </p:nvSpPr>
          <p:spPr>
            <a:xfrm>
              <a:off x="5834586" y="3384648"/>
              <a:ext cx="5970727" cy="2708185"/>
            </a:xfrm>
            <a:prstGeom prst="rect">
              <a:avLst/>
            </a:prstGeom>
            <a:solidFill>
              <a:schemeClr val="bg2">
                <a:alpha val="8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en-US" altLang="zh-CN" sz="6000" dirty="0">
                  <a:latin typeface="+mj-ea"/>
                  <a:ea typeface="+mj-ea"/>
                </a:rPr>
                <a:t>30</a:t>
              </a:r>
              <a:r>
                <a:rPr lang="zh-CN" altLang="en-US" sz="6000" dirty="0">
                  <a:latin typeface="+mj-ea"/>
                  <a:ea typeface="+mj-ea"/>
                </a:rPr>
                <a:t>多</a:t>
              </a:r>
              <a:r>
                <a:rPr lang="en-US" altLang="zh-CN" sz="6000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Ω</a:t>
              </a:r>
              <a:r>
                <a:rPr lang="en-US" altLang="zh-CN" sz="6000" dirty="0">
                  <a:latin typeface="+mj-ea"/>
                  <a:ea typeface="+mj-ea"/>
                </a:rPr>
                <a:t>!!!</a:t>
              </a:r>
            </a:p>
            <a:p>
              <a:r>
                <a:rPr lang="zh-CN" altLang="en-US" sz="4000" dirty="0">
                  <a:latin typeface="+mj-ea"/>
                  <a:ea typeface="+mj-ea"/>
                </a:rPr>
                <a:t>而硅光板的开路电压只有</a:t>
              </a:r>
              <a:r>
                <a:rPr lang="en-US" altLang="zh-CN" sz="4000" dirty="0">
                  <a:latin typeface="+mj-ea"/>
                  <a:ea typeface="+mj-ea"/>
                </a:rPr>
                <a:t>0.5V,</a:t>
              </a:r>
              <a:r>
                <a:rPr lang="zh-CN" altLang="en-US" sz="4000" dirty="0">
                  <a:latin typeface="+mj-ea"/>
                  <a:ea typeface="+mj-ea"/>
                </a:rPr>
                <a:t>显然导线也不是越细越好</a:t>
              </a:r>
              <a:r>
                <a:rPr lang="zh-CN" altLang="en-US" sz="4000" dirty="0" smtClean="0">
                  <a:latin typeface="+mj-ea"/>
                  <a:ea typeface="+mj-ea"/>
                </a:rPr>
                <a:t>。</a:t>
              </a:r>
              <a:endParaRPr lang="en-US" altLang="zh-CN" sz="4000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851742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2350" y="283240"/>
            <a:ext cx="7886700" cy="1804868"/>
          </a:xfrm>
        </p:spPr>
        <p:txBody>
          <a:bodyPr>
            <a:noAutofit/>
          </a:bodyPr>
          <a:lstStyle/>
          <a:p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于是下面进行了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/>
            </a:r>
            <a:b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</a:b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非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(ti)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常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(sheng)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重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(bi)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要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</a:t>
            </a:r>
            <a:r>
              <a:rPr lang="en-US" altLang="zh-CN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ge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)</a:t>
            </a:r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的理论估算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10340" y="2618652"/>
            <a:ext cx="7637625" cy="2308324"/>
          </a:xfrm>
          <a:prstGeom prst="rect">
            <a:avLst/>
          </a:prstGeom>
          <a:solidFill>
            <a:schemeClr val="bg2">
              <a:alpha val="89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既然导线既不能太细</a:t>
            </a:r>
            <a:r>
              <a:rPr lang="en-US" altLang="zh-CN" sz="4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</a:t>
            </a:r>
            <a:r>
              <a:rPr lang="zh-CN" altLang="en-US" sz="4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电阻</a:t>
            </a:r>
            <a:r>
              <a:rPr lang="en-US" altLang="zh-CN" sz="4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)</a:t>
            </a:r>
            <a:r>
              <a:rPr lang="zh-CN" altLang="en-US" sz="4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，也不能太粗</a:t>
            </a:r>
            <a:r>
              <a:rPr lang="en-US" altLang="zh-CN" sz="4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(</a:t>
            </a:r>
            <a:r>
              <a:rPr lang="zh-CN" altLang="en-US" sz="4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质量</a:t>
            </a:r>
            <a:r>
              <a:rPr lang="en-US" altLang="zh-CN" sz="4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)</a:t>
            </a:r>
            <a:r>
              <a:rPr lang="zh-CN" altLang="en-US" sz="4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那就必须找到一个最优的导线直径。</a:t>
            </a:r>
          </a:p>
        </p:txBody>
      </p:sp>
    </p:spTree>
    <p:extLst>
      <p:ext uri="{BB962C8B-B14F-4D97-AF65-F5344CB8AC3E}">
        <p14:creationId xmlns:p14="http://schemas.microsoft.com/office/powerpoint/2010/main" val="3945335714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759" y="160410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7200" b="1" spc="338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重新计算</a:t>
            </a:r>
            <a:endParaRPr lang="zh-CN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83044" y="2031798"/>
                <a:ext cx="7637625" cy="3785652"/>
              </a:xfrm>
              <a:prstGeom prst="rect">
                <a:avLst/>
              </a:prstGeom>
              <a:solidFill>
                <a:schemeClr val="bg2">
                  <a:alpha val="8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800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考虑通电直导线在与之正交磁场中受到的力</a:t>
                </a:r>
                <a:r>
                  <a:rPr lang="en-US" altLang="zh-CN" sz="4800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F=BIL</a:t>
                </a:r>
                <a:r>
                  <a:rPr lang="zh-CN" altLang="en-US" sz="4800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，其中</a:t>
                </a:r>
                <a:r>
                  <a:rPr lang="en-US" altLang="zh-CN" sz="4800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B</a:t>
                </a:r>
                <a:r>
                  <a:rPr lang="zh-CN" altLang="en-US" sz="4800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是由强磁铁给定的，无法控制，所以目标变为寻找最优解使得</a:t>
                </a:r>
                <a14:m>
                  <m:oMath xmlns:m="http://schemas.openxmlformats.org/officeDocument/2006/math">
                    <m:r>
                      <a:rPr lang="en-US" altLang="zh-CN" sz="4800" i="1" dirty="0" smtClean="0">
                        <a:latin typeface="Cambria Math" panose="02040503050406030204" pitchFamily="18" charset="0"/>
                        <a:ea typeface="方正兰亭超细黑简体" panose="02000000000000000000" pitchFamily="2" charset="-122"/>
                      </a:rPr>
                      <m:t>𝐼</m:t>
                    </m:r>
                    <m:r>
                      <a:rPr lang="en-US" altLang="zh-CN" sz="4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4800" i="1" dirty="0" smtClean="0">
                        <a:latin typeface="Cambria Math" panose="02040503050406030204" pitchFamily="18" charset="0"/>
                        <a:ea typeface="方正兰亭超细黑简体" panose="02000000000000000000" pitchFamily="2" charset="-122"/>
                      </a:rPr>
                      <m:t>𝐿</m:t>
                    </m:r>
                  </m:oMath>
                </a14:m>
                <a:r>
                  <a:rPr lang="zh-CN" altLang="en-US" sz="4800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最大。</a:t>
                </a: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044" y="2031798"/>
                <a:ext cx="7637625" cy="3785652"/>
              </a:xfrm>
              <a:prstGeom prst="rect">
                <a:avLst/>
              </a:prstGeom>
              <a:blipFill rotWithShape="0">
                <a:blip r:embed="rId2"/>
                <a:stretch>
                  <a:fillRect l="-3591" t="-3704" r="-1836" b="-75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5690174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759" y="160410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7200" b="1" spc="338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重新计算</a:t>
            </a:r>
            <a:endParaRPr lang="zh-CN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83044" y="2031798"/>
            <a:ext cx="7637625" cy="3046988"/>
          </a:xfrm>
          <a:prstGeom prst="rect">
            <a:avLst/>
          </a:prstGeom>
          <a:solidFill>
            <a:schemeClr val="bg2">
              <a:alpha val="89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其中</a:t>
            </a:r>
            <a:r>
              <a:rPr lang="en-US" altLang="zh-CN" sz="4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</a:t>
            </a:r>
            <a:r>
              <a:rPr lang="en-US" altLang="zh-CN" sz="4800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=</a:t>
            </a:r>
            <a:r>
              <a:rPr lang="zh-CN" altLang="en-US" sz="4800" dirty="0" smtClean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转子周长*</a:t>
            </a:r>
            <a:r>
              <a:rPr lang="zh-CN" altLang="en-US" sz="4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匝数，而线圈总长</a:t>
            </a:r>
            <a:r>
              <a:rPr lang="en-US" altLang="zh-CN" sz="4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</a:t>
            </a:r>
            <a:r>
              <a:rPr lang="zh-CN" altLang="en-US" sz="4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与</a:t>
            </a:r>
            <a:r>
              <a:rPr lang="en-US" altLang="zh-CN" sz="4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</a:t>
            </a:r>
            <a:r>
              <a:rPr lang="zh-CN" altLang="en-US" sz="4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存在简单正比关系，故计算中直接使用</a:t>
            </a:r>
            <a:r>
              <a:rPr lang="en-US" altLang="zh-CN" sz="4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l</a:t>
            </a:r>
            <a:r>
              <a:rPr lang="zh-CN" altLang="en-US" sz="4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而不考虑匝数。</a:t>
            </a:r>
          </a:p>
        </p:txBody>
      </p:sp>
    </p:spTree>
    <p:extLst>
      <p:ext uri="{BB962C8B-B14F-4D97-AF65-F5344CB8AC3E}">
        <p14:creationId xmlns:p14="http://schemas.microsoft.com/office/powerpoint/2010/main" val="3164627348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759" y="160410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7200" b="1" spc="338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重新计算</a:t>
            </a:r>
            <a:endParaRPr lang="zh-CN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01157" y="2018150"/>
                <a:ext cx="7869637" cy="3441711"/>
              </a:xfrm>
              <a:prstGeom prst="rect">
                <a:avLst/>
              </a:prstGeom>
              <a:solidFill>
                <a:schemeClr val="bg2">
                  <a:alpha val="8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lvl="0"/>
                <a:r>
                  <a:rPr lang="zh-CN" altLang="en-US" sz="3600" b="1" dirty="0">
                    <a:solidFill>
                      <a:prstClr val="black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设漆包线外径为</a:t>
                </a:r>
                <a:r>
                  <a:rPr lang="en-US" altLang="zh-CN" sz="3600" b="1" dirty="0">
                    <a:solidFill>
                      <a:prstClr val="black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r</a:t>
                </a:r>
                <a:r>
                  <a:rPr lang="zh-CN" altLang="en-US" sz="3600" b="1" dirty="0">
                    <a:solidFill>
                      <a:prstClr val="black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，线圈总长为</a:t>
                </a:r>
                <a:r>
                  <a:rPr lang="en-US" altLang="zh-CN" sz="3600" b="1" dirty="0">
                    <a:solidFill>
                      <a:prstClr val="black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1,</a:t>
                </a:r>
                <a:r>
                  <a:rPr lang="zh-CN" altLang="en-US" sz="3600" b="1" dirty="0">
                    <a:solidFill>
                      <a:prstClr val="black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根据现有线圈修正漆包线内铜线电阻率</a:t>
                </a:r>
                <a14:m>
                  <m:oMath xmlns:m="http://schemas.openxmlformats.org/officeDocument/2006/math">
                    <m:r>
                      <a:rPr lang="zh-CN" altLang="en-US" sz="36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r>
                  <a:rPr lang="zh-CN" altLang="en-US" sz="3600" b="1" dirty="0">
                    <a:solidFill>
                      <a:prstClr val="black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为</a:t>
                </a:r>
                <a:r>
                  <a:rPr lang="en-US" altLang="zh-CN" sz="3600" b="1" dirty="0">
                    <a:solidFill>
                      <a:prstClr val="black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10</a:t>
                </a:r>
                <a:r>
                  <a:rPr lang="en-US" altLang="zh-CN" sz="3600" b="1" baseline="30000" dirty="0">
                    <a:solidFill>
                      <a:prstClr val="black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-8</a:t>
                </a:r>
                <a:r>
                  <a:rPr lang="zh-CN" altLang="en-US" sz="3600" b="1" dirty="0">
                    <a:solidFill>
                      <a:prstClr val="black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，太阳能板内阻约为</a:t>
                </a:r>
                <a:r>
                  <a:rPr lang="en-US" altLang="zh-CN" sz="3600" b="1" dirty="0">
                    <a:solidFill>
                      <a:prstClr val="black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1.6Ω</a:t>
                </a:r>
                <a:r>
                  <a:rPr lang="zh-CN" altLang="en-US" sz="3600" b="1" dirty="0">
                    <a:solidFill>
                      <a:prstClr val="black"/>
                    </a:solidFill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。则有：</a:t>
                </a:r>
                <a:endParaRPr lang="en-US" altLang="zh-CN" sz="3600" b="1" dirty="0">
                  <a:solidFill>
                    <a:prstClr val="black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  <a:p>
                <a:pPr lvl="0"/>
                <a:endParaRPr lang="en-US" altLang="zh-CN" sz="2025" b="1" dirty="0">
                  <a:solidFill>
                    <a:prstClr val="black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r>
                        <a:rPr lang="en-US" altLang="zh-CN" sz="2800" b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r>
                        <a:rPr lang="en-US" altLang="zh-CN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𝒍</m:t>
                      </m:r>
                      <m:r>
                        <a:rPr lang="en-US" altLang="zh-CN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𝑼</m:t>
                          </m:r>
                          <m:r>
                            <a:rPr lang="zh-CN" altLang="en-US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zh-CN" altLang="en-US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线</m:t>
                              </m:r>
                            </m:sub>
                          </m:sSub>
                          <m:r>
                            <a:rPr lang="en-US" altLang="zh-CN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e>
                            <m:sub>
                              <m:r>
                                <a:rPr lang="zh-CN" altLang="en-US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内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  <m:r>
                            <a:rPr lang="en-US" altLang="zh-CN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r>
                            <a:rPr lang="en-US" altLang="zh-CN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𝒍</m:t>
                          </m:r>
                        </m:num>
                        <m:den>
                          <m:f>
                            <m:fPr>
                              <m:ctrlPr>
                                <a:rPr lang="en-US" altLang="zh-CN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  <m:r>
                                <a:rPr lang="en-US" altLang="zh-CN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en-US" altLang="zh-CN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</m:num>
                            <m:den>
                              <m:r>
                                <a:rPr lang="zh-CN" altLang="en-US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altLang="zh-CN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altLang="zh-CN" sz="28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altLang="zh-CN" sz="28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</m:t>
                          </m:r>
                        </m:den>
                      </m:f>
                      <m:r>
                        <a:rPr lang="en-US" altLang="zh-CN" sz="28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𝑼</m:t>
                          </m:r>
                        </m:num>
                        <m:den>
                          <m:f>
                            <m:fPr>
                              <m:ctrlPr>
                                <a:rPr lang="en-US" altLang="zh-CN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𝝆</m:t>
                              </m:r>
                            </m:num>
                            <m:den>
                              <m:r>
                                <a:rPr lang="zh-CN" altLang="en-US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altLang="zh-CN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  <m:sSup>
                                <m:sSupPr>
                                  <m:ctrlPr>
                                    <a:rPr lang="en-US" altLang="zh-CN" sz="28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8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p>
                                  <m:r>
                                    <a:rPr lang="en-US" altLang="zh-CN" sz="28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den>
                          </m:f>
                          <m:r>
                            <a:rPr lang="en-US" altLang="zh-CN" sz="2800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altLang="zh-CN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𝟔</m:t>
                              </m:r>
                            </m:num>
                            <m:den>
                              <m:r>
                                <a:rPr lang="en-US" altLang="zh-CN" sz="2800" b="1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𝒍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altLang="zh-CN" sz="1575" b="1" baseline="30000" dirty="0">
                  <a:solidFill>
                    <a:prstClr val="black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  <a:p>
                <a:pPr lvl="0"/>
                <a:endParaRPr lang="en-US" altLang="zh-CN" sz="1575" b="1" baseline="30000" dirty="0">
                  <a:solidFill>
                    <a:prstClr val="black"/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57" y="2018150"/>
                <a:ext cx="7869637" cy="3441711"/>
              </a:xfrm>
              <a:prstGeom prst="rect">
                <a:avLst/>
              </a:prstGeom>
              <a:blipFill rotWithShape="0">
                <a:blip r:embed="rId2"/>
                <a:stretch>
                  <a:fillRect l="-2324" t="-2655" r="-73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2825841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759" y="160410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7200" b="1" spc="338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重新计算</a:t>
            </a:r>
            <a:endParaRPr lang="zh-CN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33082" y="1368356"/>
            <a:ext cx="8310667" cy="4801565"/>
            <a:chOff x="533082" y="1368356"/>
            <a:chExt cx="8310667" cy="4801565"/>
          </a:xfrm>
        </p:grpSpPr>
        <p:grpSp>
          <p:nvGrpSpPr>
            <p:cNvPr id="3" name="组合 2"/>
            <p:cNvGrpSpPr/>
            <p:nvPr/>
          </p:nvGrpSpPr>
          <p:grpSpPr>
            <a:xfrm>
              <a:off x="615743" y="1368356"/>
              <a:ext cx="8228006" cy="4801565"/>
              <a:chOff x="615743" y="1368356"/>
              <a:chExt cx="8228006" cy="4801565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" name="文本框 3"/>
                  <p:cNvSpPr txBox="1"/>
                  <p:nvPr/>
                </p:nvSpPr>
                <p:spPr>
                  <a:xfrm>
                    <a:off x="615743" y="1368356"/>
                    <a:ext cx="8228006" cy="804836"/>
                  </a:xfrm>
                  <a:prstGeom prst="rect">
                    <a:avLst/>
                  </a:prstGeom>
                  <a:solidFill>
                    <a:schemeClr val="bg2">
                      <a:alpha val="89000"/>
                    </a:schemeClr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zh-CN" altLang="en-US" sz="2400" b="1" dirty="0" smtClean="0">
                        <a:latin typeface="+mj-ea"/>
                        <a:ea typeface="+mj-ea"/>
                      </a:rPr>
                      <a:t>在质量限制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𝒓</m:t>
                            </m:r>
                          </m:e>
                          <m:sup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≤</m:t>
                        </m:r>
                      </m:oMath>
                    </a14:m>
                    <a:r>
                      <a:rPr lang="en-US" altLang="zh-CN" sz="2400" b="1" dirty="0"/>
                      <a:t>5*0.0003</a:t>
                    </a:r>
                    <a:r>
                      <a:rPr lang="en-US" altLang="zh-CN" sz="2400" b="1" baseline="30000" dirty="0"/>
                      <a:t>2   </a:t>
                    </a:r>
                    <a:r>
                      <a:rPr lang="zh-CN" altLang="en-US" sz="2400" b="1" dirty="0">
                        <a:solidFill>
                          <a:prstClr val="black"/>
                        </a:solidFill>
                      </a:rPr>
                      <a:t>下，求上式</a:t>
                    </a:r>
                    <a14:m>
                      <m:oMath xmlns:m="http://schemas.openxmlformats.org/officeDocument/2006/math">
                        <m:d>
                          <m:dPr>
                            <m:ctrlPr>
                              <a:rPr lang="en-US" altLang="zh-CN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𝑼</m:t>
                                </m:r>
                              </m:num>
                              <m:den>
                                <m:f>
                                  <m:fPr>
                                    <m:ctrlPr>
                                      <a:rPr lang="en-US" altLang="zh-CN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zh-CN" altLang="en-US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𝝆</m:t>
                                    </m:r>
                                  </m:num>
                                  <m:den>
                                    <m:r>
                                      <a:rPr lang="zh-CN" altLang="en-US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𝝅</m:t>
                                    </m:r>
                                    <m:r>
                                      <a:rPr lang="en-US" altLang="zh-CN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∗</m:t>
                                    </m:r>
                                    <m:sSup>
                                      <m:sSupPr>
                                        <m:ctrlPr>
                                          <a:rPr lang="en-US" altLang="zh-CN" sz="240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sz="240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𝒓</m:t>
                                        </m:r>
                                      </m:e>
                                      <m:sup>
                                        <m:r>
                                          <a:rPr lang="en-US" altLang="zh-CN" sz="2400" b="1" i="1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den>
                                </m:f>
                                <m:r>
                                  <a:rPr lang="en-US" altLang="zh-CN" sz="2400" b="1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altLang="zh-CN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𝟔</m:t>
                                    </m:r>
                                  </m:num>
                                  <m:den>
                                    <m:r>
                                      <a:rPr lang="en-US" altLang="zh-CN" sz="2400" b="1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𝒍</m:t>
                                    </m:r>
                                  </m:den>
                                </m:f>
                              </m:den>
                            </m:f>
                          </m:e>
                        </m:d>
                      </m:oMath>
                    </a14:m>
                    <a:r>
                      <a:rPr lang="zh-CN" altLang="en-US" sz="2400" b="1" dirty="0">
                        <a:solidFill>
                          <a:prstClr val="black"/>
                        </a:solidFill>
                      </a:rPr>
                      <a:t>的最大值：</a:t>
                    </a:r>
                    <a:r>
                      <a:rPr lang="en-US" altLang="zh-CN" sz="2400" b="1" baseline="30000" dirty="0"/>
                      <a:t> </a:t>
                    </a:r>
                  </a:p>
                </p:txBody>
              </p:sp>
            </mc:Choice>
            <mc:Fallback>
              <p:sp>
                <p:nvSpPr>
                  <p:cNvPr id="4" name="文本框 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5743" y="1368356"/>
                    <a:ext cx="8228006" cy="804836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l="-1111" r="-488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" name="组合 4"/>
              <p:cNvGrpSpPr/>
              <p:nvPr/>
            </p:nvGrpSpPr>
            <p:grpSpPr>
              <a:xfrm>
                <a:off x="1044850" y="2275528"/>
                <a:ext cx="7798899" cy="3894393"/>
                <a:chOff x="1607374" y="2981614"/>
                <a:chExt cx="9425974" cy="3425421"/>
              </a:xfrm>
            </p:grpSpPr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65100" y="2981614"/>
                  <a:ext cx="4368248" cy="2129730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1905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sp>
              <p:nvSpPr>
                <p:cNvPr id="8" name="文本框 7"/>
                <p:cNvSpPr txBox="1"/>
                <p:nvPr/>
              </p:nvSpPr>
              <p:spPr>
                <a:xfrm>
                  <a:off x="1607374" y="5351253"/>
                  <a:ext cx="8907342" cy="1055782"/>
                </a:xfrm>
                <a:prstGeom prst="rect">
                  <a:avLst/>
                </a:prstGeom>
                <a:solidFill>
                  <a:schemeClr val="bg2">
                    <a:alpha val="89000"/>
                  </a:schemeClr>
                </a:solidFill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3600" b="1" baseline="30000" dirty="0" smtClean="0"/>
                    <a:t>函数图像中灰色区域</a:t>
                  </a:r>
                  <a:r>
                    <a:rPr lang="zh-CN" altLang="en-US" sz="3600" b="1" baseline="30000" dirty="0"/>
                    <a:t>就是超过质量要求的部分，可以看到在线圈半径约为</a:t>
                  </a:r>
                  <a:r>
                    <a:rPr lang="en-US" altLang="zh-CN" sz="3600" b="1" baseline="30000" dirty="0"/>
                    <a:t>0.00015m</a:t>
                  </a:r>
                  <a:r>
                    <a:rPr lang="zh-CN" altLang="en-US" sz="3600" b="1" baseline="30000" dirty="0"/>
                    <a:t>处取到最大值，而通过计算机所得，其极值点位于</a:t>
                  </a:r>
                  <a:r>
                    <a:rPr lang="en-US" altLang="zh-CN" sz="3600" b="1" baseline="30000" dirty="0"/>
                    <a:t>r = 0.00017, l = 6.01</a:t>
                  </a:r>
                  <a:r>
                    <a:rPr lang="zh-CN" altLang="en-US" sz="3600" b="1" baseline="30000" dirty="0"/>
                    <a:t>处</a:t>
                  </a:r>
                  <a:endParaRPr lang="en-US" altLang="zh-CN" sz="3600" b="1" baseline="30000" dirty="0"/>
                </a:p>
              </p:txBody>
            </p:sp>
          </p:grpSp>
        </p:grp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082" y="2207445"/>
              <a:ext cx="4537457" cy="255747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30055804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759" y="160410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7200" b="1" spc="338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估算受力大小</a:t>
            </a:r>
            <a:endParaRPr lang="zh-CN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145562" y="1777607"/>
                <a:ext cx="7343346" cy="4161652"/>
              </a:xfrm>
              <a:prstGeom prst="rect">
                <a:avLst/>
              </a:prstGeom>
              <a:solidFill>
                <a:schemeClr val="bg2">
                  <a:alpha val="8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4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首先要估算环形钕铁硼强磁在导线处的磁场大小，考虑使用圆环电流产生的磁场计算模型代替。</a:t>
                </a:r>
                <a:endParaRPr lang="en-US" altLang="zh-CN" sz="4400" b="1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000" b="1" i="1">
                          <a:latin typeface="Cambria Math" panose="02040503050406030204" pitchFamily="18" charset="0"/>
                          <a:ea typeface="方正兰亭超细黑简体" panose="02000000000000000000" pitchFamily="2" charset="-122"/>
                        </a:rPr>
                        <m:t>𝑩</m:t>
                      </m:r>
                      <m:r>
                        <a:rPr lang="en-US" altLang="zh-CN" sz="4000" b="1" i="1">
                          <a:latin typeface="Cambria Math" panose="02040503050406030204" pitchFamily="18" charset="0"/>
                          <a:ea typeface="方正兰亭超细黑简体" panose="02000000000000000000" pitchFamily="2" charset="-122"/>
                        </a:rPr>
                        <m:t>=−</m:t>
                      </m:r>
                      <m:f>
                        <m:fPr>
                          <m:ctrlPr>
                            <a:rPr lang="en-US" altLang="zh-CN" sz="4000" b="1" i="1">
                              <a:latin typeface="Cambria Math" panose="02040503050406030204" pitchFamily="18" charset="0"/>
                              <a:ea typeface="方正兰亭超细黑简体" panose="02000000000000000000" pitchFamily="2" charset="-122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  <a:ea typeface="方正兰亭超细黑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  <a:ea typeface="方正兰亭超细黑简体" panose="02000000000000000000" pitchFamily="2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方正兰亭超细黑简体" panose="02000000000000000000" pitchFamily="2" charset="-122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4000" b="1" i="1">
                              <a:latin typeface="Cambria Math" panose="02040503050406030204" pitchFamily="18" charset="0"/>
                              <a:ea typeface="方正兰亭超细黑简体" panose="02000000000000000000" pitchFamily="2" charset="-122"/>
                            </a:rPr>
                            <m:t>𝒎</m:t>
                          </m:r>
                        </m:num>
                        <m:den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方正兰亭超细黑简体" panose="02000000000000000000" pitchFamily="2" charset="-122"/>
                            </a:rPr>
                            <m:t>4</m:t>
                          </m:r>
                          <m:r>
                            <a:rPr lang="zh-CN" altLang="en-US" sz="4000" i="1">
                              <a:latin typeface="Cambria Math" panose="02040503050406030204" pitchFamily="18" charset="0"/>
                              <a:ea typeface="方正兰亭超细黑简体" panose="02000000000000000000" pitchFamily="2" charset="-122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  <a:ea typeface="方正兰亭超细黑简体" panose="02000000000000000000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方正兰亭超细黑简体" panose="02000000000000000000" pitchFamily="2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方正兰亭超细黑简体" panose="02000000000000000000" pitchFamily="2" charset="-122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方正兰亭超细黑简体" panose="02000000000000000000" pitchFamily="2" charset="-122"/>
                                </a:rPr>
                                <m:t>3</m:t>
                              </m:r>
                            </m:sup>
                          </m:sSubSup>
                        </m:den>
                      </m:f>
                      <m:r>
                        <a:rPr lang="en-US" altLang="zh-CN" sz="4000" b="1" i="1">
                          <a:latin typeface="Cambria Math" panose="02040503050406030204" pitchFamily="18" charset="0"/>
                          <a:ea typeface="方正兰亭超细黑简体" panose="02000000000000000000" pitchFamily="2" charset="-122"/>
                        </a:rPr>
                        <m:t>+</m:t>
                      </m:r>
                      <m:f>
                        <m:fPr>
                          <m:ctrlPr>
                            <a:rPr lang="en-US" altLang="zh-CN" sz="4000" b="1" i="1">
                              <a:latin typeface="Cambria Math" panose="02040503050406030204" pitchFamily="18" charset="0"/>
                              <a:ea typeface="方正兰亭超细黑简体" panose="02000000000000000000" pitchFamily="2" charset="-122"/>
                            </a:rPr>
                          </m:ctrlPr>
                        </m:fPr>
                        <m:num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方正兰亭超细黑简体" panose="02000000000000000000" pitchFamily="2" charset="-122"/>
                            </a:rPr>
                            <m:t>3</m:t>
                          </m:r>
                          <m:sSub>
                            <m:sSub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  <a:ea typeface="方正兰亭超细黑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  <a:ea typeface="方正兰亭超细黑简体" panose="02000000000000000000" pitchFamily="2" charset="-122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方正兰亭超细黑简体" panose="02000000000000000000" pitchFamily="2" charset="-122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  <a:ea typeface="方正兰亭超细黑简体" panose="02000000000000000000" pitchFamily="2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4000" b="1" i="1">
                                  <a:latin typeface="Cambria Math" panose="02040503050406030204" pitchFamily="18" charset="0"/>
                                  <a:ea typeface="方正兰亭超细黑简体" panose="02000000000000000000" pitchFamily="2" charset="-122"/>
                                </a:rPr>
                                <m:t>𝒓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方正兰亭超细黑简体" panose="02000000000000000000" pitchFamily="2" charset="-122"/>
                                </a:rPr>
                                <m:t>0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  <a:ea typeface="方正兰亭超细黑简体" panose="02000000000000000000" pitchFamily="2" charset="-122"/>
                                </a:rPr>
                              </m:ctrlPr>
                            </m:dPr>
                            <m:e>
                              <m:r>
                                <a:rPr lang="en-US" altLang="zh-CN" sz="4000" b="1" i="1">
                                  <a:latin typeface="Cambria Math" panose="02040503050406030204" pitchFamily="18" charset="0"/>
                                  <a:ea typeface="方正兰亭超细黑简体" panose="02000000000000000000" pitchFamily="2" charset="-122"/>
                                </a:rPr>
                                <m:t>𝒎</m:t>
                              </m:r>
                              <m:r>
                                <a:rPr lang="en-US" altLang="zh-CN" sz="4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altLang="zh-CN" sz="4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40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𝒓</m:t>
                                  </m:r>
                                </m:e>
                                <m:sub>
                                  <m:r>
                                    <a:rPr lang="en-US" altLang="zh-CN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4000" i="1">
                              <a:latin typeface="Cambria Math" panose="02040503050406030204" pitchFamily="18" charset="0"/>
                              <a:ea typeface="方正兰亭超细黑简体" panose="02000000000000000000" pitchFamily="2" charset="-122"/>
                            </a:rPr>
                            <m:t>4</m:t>
                          </m:r>
                          <m:r>
                            <a:rPr lang="zh-CN" altLang="en-US" sz="4000" i="1">
                              <a:latin typeface="Cambria Math" panose="02040503050406030204" pitchFamily="18" charset="0"/>
                              <a:ea typeface="方正兰亭超细黑简体" panose="02000000000000000000" pitchFamily="2" charset="-122"/>
                            </a:rPr>
                            <m:t>𝜋</m:t>
                          </m:r>
                          <m:sSubSup>
                            <m:sSubSupPr>
                              <m:ctrlPr>
                                <a:rPr lang="en-US" altLang="zh-CN" sz="4000" i="1">
                                  <a:latin typeface="Cambria Math" panose="02040503050406030204" pitchFamily="18" charset="0"/>
                                  <a:ea typeface="方正兰亭超细黑简体" panose="02000000000000000000" pitchFamily="2" charset="-122"/>
                                </a:rPr>
                              </m:ctrlPr>
                            </m:sSubSupPr>
                            <m:e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方正兰亭超细黑简体" panose="02000000000000000000" pitchFamily="2" charset="-122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方正兰亭超细黑简体" panose="02000000000000000000" pitchFamily="2" charset="-122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altLang="zh-CN" sz="4000" i="1">
                                  <a:latin typeface="Cambria Math" panose="02040503050406030204" pitchFamily="18" charset="0"/>
                                  <a:ea typeface="方正兰亭超细黑简体" panose="02000000000000000000" pitchFamily="2" charset="-122"/>
                                </a:rPr>
                                <m:t>5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zh-CN" altLang="en-US" sz="4400" b="1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562" y="1777607"/>
                <a:ext cx="7343346" cy="4161652"/>
              </a:xfrm>
              <a:prstGeom prst="rect">
                <a:avLst/>
              </a:prstGeom>
              <a:blipFill rotWithShape="0">
                <a:blip r:embed="rId2"/>
                <a:stretch>
                  <a:fillRect l="-3402" t="-30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929304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759" y="160410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7200" b="1" spc="338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估算受力大小</a:t>
            </a:r>
            <a:endParaRPr lang="zh-CN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533180" y="2160597"/>
                <a:ext cx="8351513" cy="3425361"/>
              </a:xfrm>
              <a:prstGeom prst="rect">
                <a:avLst/>
              </a:prstGeom>
              <a:solidFill>
                <a:schemeClr val="bg2">
                  <a:alpha val="8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已知环形磁铁磁铁参数：</a:t>
                </a:r>
                <a:endParaRPr lang="en-US" altLang="zh-CN" sz="4000" b="1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  <a:p>
                <a:r>
                  <a:rPr lang="zh-CN" altLang="en-US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表面磁力</a:t>
                </a:r>
                <a14:m>
                  <m:oMath xmlns:m="http://schemas.openxmlformats.org/officeDocument/2006/math">
                    <m:r>
                      <a:rPr lang="zh-CN" altLang="en-US" sz="4000" b="1" i="1">
                        <a:latin typeface="Cambria Math" panose="02040503050406030204" pitchFamily="18" charset="0"/>
                        <a:ea typeface="方正兰亭超细黑简体" panose="02000000000000000000" pitchFamily="2" charset="-122"/>
                      </a:rPr>
                      <m:t>≈</m:t>
                    </m:r>
                  </m:oMath>
                </a14:m>
                <a:r>
                  <a:rPr lang="en-US" altLang="zh-CN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4181Gauss</a:t>
                </a:r>
              </a:p>
              <a:p>
                <a:r>
                  <a:rPr lang="zh-CN" altLang="en-US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外径</a:t>
                </a:r>
                <a:r>
                  <a:rPr lang="en-US" altLang="zh-CN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15</a:t>
                </a:r>
                <a:r>
                  <a:rPr lang="zh-CN" altLang="en-US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，内径</a:t>
                </a:r>
                <a:r>
                  <a:rPr lang="en-US" altLang="zh-CN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8</a:t>
                </a:r>
                <a:r>
                  <a:rPr lang="zh-CN" altLang="en-US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，厚</a:t>
                </a:r>
                <a:r>
                  <a:rPr lang="en-US" altLang="zh-CN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3(</a:t>
                </a:r>
                <a:r>
                  <a:rPr lang="zh-CN" altLang="en-US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单位：</a:t>
                </a:r>
                <a:r>
                  <a:rPr lang="en-US" altLang="zh-CN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mm)</a:t>
                </a:r>
              </a:p>
              <a:p>
                <a:r>
                  <a:rPr lang="zh-CN" altLang="en-US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则公式中取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4000" i="1">
                            <a:latin typeface="Cambria Math" panose="02040503050406030204" pitchFamily="18" charset="0"/>
                            <a:ea typeface="方正兰亭超细黑简体" panose="02000000000000000000" pitchFamily="2" charset="-122"/>
                          </a:rPr>
                        </m:ctrlPr>
                      </m:sSubPr>
                      <m:e>
                        <m:r>
                          <a:rPr lang="en-US" altLang="zh-CN" sz="4000" b="1" i="1">
                            <a:latin typeface="Cambria Math" panose="02040503050406030204" pitchFamily="18" charset="0"/>
                            <a:ea typeface="方正兰亭超细黑简体" panose="02000000000000000000" pitchFamily="2" charset="-122"/>
                          </a:rPr>
                          <m:t>𝒓</m:t>
                        </m:r>
                      </m:e>
                      <m: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方正兰亭超细黑简体" panose="02000000000000000000" pitchFamily="2" charset="-122"/>
                          </a:rPr>
                          <m:t>0</m:t>
                        </m:r>
                      </m:sub>
                    </m:sSub>
                    <m:r>
                      <a:rPr lang="en-US" altLang="zh-CN" sz="4000" b="1" i="1">
                        <a:latin typeface="Cambria Math" panose="02040503050406030204" pitchFamily="18" charset="0"/>
                        <a:ea typeface="方正兰亭超细黑简体" panose="02000000000000000000" pitchFamily="2" charset="-122"/>
                      </a:rPr>
                      <m:t>=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方正兰亭超细黑简体" panose="02000000000000000000" pitchFamily="2" charset="-122"/>
                      </a:rPr>
                      <m:t>𝑅</m:t>
                    </m:r>
                  </m:oMath>
                </a14:m>
                <a:r>
                  <a:rPr lang="zh-CN" altLang="en-US" sz="4000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，</a:t>
                </a:r>
                <a:r>
                  <a:rPr lang="zh-CN" altLang="en-US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可得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方正兰亭超细黑简体" panose="02000000000000000000" pitchFamily="2" charset="-122"/>
                      </a:rPr>
                      <m:t>𝐵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方正兰亭超细黑简体" panose="02000000000000000000" pitchFamily="2" charset="-122"/>
                      </a:rPr>
                      <m:t>=0.4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方正兰亭超细黑简体" panose="02000000000000000000" pitchFamily="2" charset="-122"/>
                      </a:rPr>
                      <m:t>𝑇</m:t>
                    </m:r>
                  </m:oMath>
                </a14:m>
                <a:endParaRPr lang="en-US" altLang="zh-CN" sz="4000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  <a:p>
                <a:r>
                  <a:rPr lang="zh-CN" altLang="en-US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即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4000" i="1">
                            <a:latin typeface="Cambria Math" panose="02040503050406030204" pitchFamily="18" charset="0"/>
                            <a:ea typeface="方正兰亭超细黑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方正兰亭超细黑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4000" i="1">
                                <a:latin typeface="Cambria Math" panose="02040503050406030204" pitchFamily="18" charset="0"/>
                                <a:ea typeface="方正兰亭超细黑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方正兰亭超细黑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4000" i="1">
                            <a:latin typeface="Cambria Math" panose="02040503050406030204" pitchFamily="18" charset="0"/>
                            <a:ea typeface="方正兰亭超细黑简体" panose="02000000000000000000" pitchFamily="2" charset="-122"/>
                          </a:rPr>
                          <m:t>𝐼</m:t>
                        </m:r>
                      </m:num>
                      <m:den>
                        <m:r>
                          <a:rPr lang="en-US" altLang="zh-CN" sz="4000" i="1">
                            <a:latin typeface="Cambria Math" panose="02040503050406030204" pitchFamily="18" charset="0"/>
                            <a:ea typeface="方正兰亭超细黑简体" panose="02000000000000000000" pitchFamily="2" charset="-122"/>
                          </a:rPr>
                          <m:t>4</m:t>
                        </m:r>
                        <m:r>
                          <a:rPr lang="en-US" altLang="zh-CN" sz="4000" i="1">
                            <a:latin typeface="Cambria Math" panose="02040503050406030204" pitchFamily="18" charset="0"/>
                            <a:ea typeface="方正兰亭超细黑简体" panose="02000000000000000000" pitchFamily="2" charset="-122"/>
                          </a:rPr>
                          <m:t>𝑅</m:t>
                        </m:r>
                      </m:den>
                    </m:f>
                    <m:r>
                      <a:rPr lang="en-US" altLang="zh-CN" sz="4000" i="1">
                        <a:latin typeface="Cambria Math" panose="02040503050406030204" pitchFamily="18" charset="0"/>
                        <a:ea typeface="方正兰亭超细黑简体" panose="02000000000000000000" pitchFamily="2" charset="-122"/>
                      </a:rPr>
                      <m:t>=0.4</m:t>
                    </m:r>
                    <m:r>
                      <a:rPr lang="en-US" altLang="zh-CN" sz="4000" i="1">
                        <a:latin typeface="Cambria Math" panose="02040503050406030204" pitchFamily="18" charset="0"/>
                        <a:ea typeface="方正兰亭超细黑简体" panose="02000000000000000000" pitchFamily="2" charset="-122"/>
                      </a:rPr>
                      <m:t>𝑇</m:t>
                    </m:r>
                  </m:oMath>
                </a14:m>
                <a:endParaRPr lang="zh-CN" altLang="en-US" sz="4000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80" y="2160597"/>
                <a:ext cx="8351513" cy="3425361"/>
              </a:xfrm>
              <a:prstGeom prst="rect">
                <a:avLst/>
              </a:prstGeom>
              <a:blipFill rotWithShape="0">
                <a:blip r:embed="rId2"/>
                <a:stretch>
                  <a:fillRect l="-2555" t="-3203" b="-30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97" t="26316" r="13873" b="16801"/>
          <a:stretch/>
        </p:blipFill>
        <p:spPr>
          <a:xfrm>
            <a:off x="6376919" y="1451510"/>
            <a:ext cx="1981231" cy="17730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20184482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759" y="160410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7200" b="1" spc="338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估算受力大小</a:t>
            </a:r>
            <a:endParaRPr lang="zh-CN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846161" y="2037767"/>
                <a:ext cx="7820167" cy="3576172"/>
              </a:xfrm>
              <a:prstGeom prst="rect">
                <a:avLst/>
              </a:prstGeom>
              <a:solidFill>
                <a:schemeClr val="bg2">
                  <a:alpha val="8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取</a:t>
                </a:r>
                <a14:m>
                  <m:oMath xmlns:m="http://schemas.openxmlformats.org/officeDocument/2006/math">
                    <m:r>
                      <a:rPr lang="en-US" altLang="zh-CN" sz="4000" b="1" i="1">
                        <a:latin typeface="Cambria Math" panose="02040503050406030204" pitchFamily="18" charset="0"/>
                        <a:ea typeface="方正兰亭超细黑简体" panose="02000000000000000000" pitchFamily="2" charset="-122"/>
                      </a:rPr>
                      <m:t>𝑹</m:t>
                    </m:r>
                    <m:r>
                      <a:rPr lang="en-US" altLang="zh-CN" sz="4000" b="1" i="1">
                        <a:latin typeface="Cambria Math" panose="02040503050406030204" pitchFamily="18" charset="0"/>
                        <a:ea typeface="方正兰亭超细黑简体" panose="02000000000000000000" pitchFamily="2" charset="-122"/>
                      </a:rPr>
                      <m:t>=</m:t>
                    </m:r>
                  </m:oMath>
                </a14:m>
                <a:r>
                  <a:rPr lang="en-US" altLang="zh-CN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11.5mm,</a:t>
                </a:r>
                <a:r>
                  <a:rPr lang="zh-CN" altLang="en-US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可得磁矩</a:t>
                </a:r>
                <a:r>
                  <a:rPr lang="en-US" altLang="zh-CN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m=6.1</a:t>
                </a:r>
              </a:p>
              <a:p>
                <a:r>
                  <a:rPr lang="zh-CN" altLang="en-US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而强磁铁到线圈的距离约为</a:t>
                </a:r>
                <a:r>
                  <a:rPr lang="en-US" altLang="zh-CN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2cm</a:t>
                </a:r>
              </a:p>
              <a:p>
                <a:r>
                  <a:rPr lang="zh-CN" altLang="en-US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代入公式</a:t>
                </a:r>
                <a14:m>
                  <m:oMath xmlns:m="http://schemas.openxmlformats.org/officeDocument/2006/math">
                    <m:r>
                      <a:rPr lang="en-US" altLang="zh-CN" sz="4000" b="1" i="1">
                        <a:latin typeface="Cambria Math" panose="02040503050406030204" pitchFamily="18" charset="0"/>
                        <a:ea typeface="方正兰亭超细黑简体" panose="02000000000000000000" pitchFamily="2" charset="-122"/>
                      </a:rPr>
                      <m:t>𝑩</m:t>
                    </m:r>
                    <m:r>
                      <a:rPr lang="en-US" altLang="zh-CN" sz="4000" b="1" i="1">
                        <a:latin typeface="Cambria Math" panose="02040503050406030204" pitchFamily="18" charset="0"/>
                        <a:ea typeface="方正兰亭超细黑简体" panose="02000000000000000000" pitchFamily="2" charset="-122"/>
                      </a:rPr>
                      <m:t>=−</m:t>
                    </m:r>
                    <m:f>
                      <m:fPr>
                        <m:ctrlPr>
                          <a:rPr lang="en-US" altLang="zh-CN" sz="4000" b="1" i="1">
                            <a:latin typeface="Cambria Math" panose="02040503050406030204" pitchFamily="18" charset="0"/>
                            <a:ea typeface="方正兰亭超细黑简体" panose="02000000000000000000" pitchFamily="2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方正兰亭超细黑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4000" i="1">
                                <a:latin typeface="Cambria Math" panose="02040503050406030204" pitchFamily="18" charset="0"/>
                                <a:ea typeface="方正兰亭超细黑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方正兰亭超细黑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4000" b="1" i="1">
                            <a:latin typeface="Cambria Math" panose="02040503050406030204" pitchFamily="18" charset="0"/>
                            <a:ea typeface="方正兰亭超细黑简体" panose="02000000000000000000" pitchFamily="2" charset="-122"/>
                          </a:rPr>
                          <m:t>𝒎</m:t>
                        </m:r>
                      </m:num>
                      <m:den>
                        <m:r>
                          <a:rPr lang="en-US" altLang="zh-CN" sz="4000" i="1">
                            <a:latin typeface="Cambria Math" panose="02040503050406030204" pitchFamily="18" charset="0"/>
                            <a:ea typeface="方正兰亭超细黑简体" panose="02000000000000000000" pitchFamily="2" charset="-122"/>
                          </a:rPr>
                          <m:t>4</m:t>
                        </m:r>
                        <m:r>
                          <a:rPr lang="zh-CN" altLang="en-US" sz="4000" i="1">
                            <a:latin typeface="Cambria Math" panose="02040503050406030204" pitchFamily="18" charset="0"/>
                            <a:ea typeface="方正兰亭超细黑简体" panose="02000000000000000000" pitchFamily="2" charset="-122"/>
                          </a:rPr>
                          <m:t>𝜋</m:t>
                        </m:r>
                        <m:sSubSup>
                          <m:sSubSup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方正兰亭超细黑简体" panose="02000000000000000000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方正兰亭超细黑简体" panose="02000000000000000000" pitchFamily="2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方正兰亭超细黑简体" panose="02000000000000000000" pitchFamily="2" charset="-122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方正兰亭超细黑简体" panose="02000000000000000000" pitchFamily="2" charset="-122"/>
                              </a:rPr>
                              <m:t>3</m:t>
                            </m:r>
                          </m:sup>
                        </m:sSubSup>
                      </m:den>
                    </m:f>
                    <m:r>
                      <a:rPr lang="en-US" altLang="zh-CN" sz="4000" b="1" i="1">
                        <a:latin typeface="Cambria Math" panose="02040503050406030204" pitchFamily="18" charset="0"/>
                        <a:ea typeface="方正兰亭超细黑简体" panose="02000000000000000000" pitchFamily="2" charset="-122"/>
                      </a:rPr>
                      <m:t>+</m:t>
                    </m:r>
                    <m:f>
                      <m:fPr>
                        <m:ctrlPr>
                          <a:rPr lang="en-US" altLang="zh-CN" sz="4000" b="1" i="1">
                            <a:latin typeface="Cambria Math" panose="02040503050406030204" pitchFamily="18" charset="0"/>
                            <a:ea typeface="方正兰亭超细黑简体" panose="02000000000000000000" pitchFamily="2" charset="-122"/>
                          </a:rPr>
                        </m:ctrlPr>
                      </m:fPr>
                      <m:num>
                        <m:r>
                          <a:rPr lang="en-US" altLang="zh-CN" sz="4000" i="1">
                            <a:latin typeface="Cambria Math" panose="02040503050406030204" pitchFamily="18" charset="0"/>
                            <a:ea typeface="方正兰亭超细黑简体" panose="02000000000000000000" pitchFamily="2" charset="-122"/>
                          </a:rPr>
                          <m:t>3</m:t>
                        </m:r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方正兰亭超细黑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4000" i="1">
                                <a:latin typeface="Cambria Math" panose="02040503050406030204" pitchFamily="18" charset="0"/>
                                <a:ea typeface="方正兰亭超细黑简体" panose="02000000000000000000" pitchFamily="2" charset="-122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方正兰亭超细黑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方正兰亭超细黑简体" panose="02000000000000000000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4000" b="1" i="1">
                                <a:latin typeface="Cambria Math" panose="02040503050406030204" pitchFamily="18" charset="0"/>
                                <a:ea typeface="方正兰亭超细黑简体" panose="02000000000000000000" pitchFamily="2" charset="-122"/>
                              </a:rPr>
                              <m:t>𝒓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方正兰亭超细黑简体" panose="02000000000000000000" pitchFamily="2" charset="-122"/>
                              </a:rPr>
                              <m:t>0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方正兰亭超细黑简体" panose="02000000000000000000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4000" b="1" i="1">
                                <a:latin typeface="Cambria Math" panose="02040503050406030204" pitchFamily="18" charset="0"/>
                                <a:ea typeface="方正兰亭超细黑简体" panose="02000000000000000000" pitchFamily="2" charset="-122"/>
                              </a:rPr>
                              <m:t>𝒎</m:t>
                            </m:r>
                            <m:r>
                              <a:rPr lang="en-US" altLang="zh-CN" sz="4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altLang="zh-CN" sz="4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0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altLang="zh-CN" sz="4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4000" i="1">
                            <a:latin typeface="Cambria Math" panose="02040503050406030204" pitchFamily="18" charset="0"/>
                            <a:ea typeface="方正兰亭超细黑简体" panose="02000000000000000000" pitchFamily="2" charset="-122"/>
                          </a:rPr>
                          <m:t>4</m:t>
                        </m:r>
                        <m:r>
                          <a:rPr lang="zh-CN" altLang="en-US" sz="4000" i="1">
                            <a:latin typeface="Cambria Math" panose="02040503050406030204" pitchFamily="18" charset="0"/>
                            <a:ea typeface="方正兰亭超细黑简体" panose="02000000000000000000" pitchFamily="2" charset="-122"/>
                          </a:rPr>
                          <m:t>𝜋</m:t>
                        </m:r>
                        <m:sSubSup>
                          <m:sSubSupPr>
                            <m:ctrlPr>
                              <a:rPr lang="en-US" altLang="zh-CN" sz="4000" i="1">
                                <a:latin typeface="Cambria Math" panose="02040503050406030204" pitchFamily="18" charset="0"/>
                                <a:ea typeface="方正兰亭超细黑简体" panose="02000000000000000000" pitchFamily="2" charset="-122"/>
                              </a:rPr>
                            </m:ctrlPr>
                          </m:sSubSupPr>
                          <m:e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方正兰亭超细黑简体" panose="02000000000000000000" pitchFamily="2" charset="-122"/>
                              </a:rPr>
                              <m:t>𝑟</m:t>
                            </m:r>
                          </m:e>
                          <m:sub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方正兰亭超细黑简体" panose="02000000000000000000" pitchFamily="2" charset="-122"/>
                              </a:rPr>
                              <m:t>0</m:t>
                            </m:r>
                          </m:sub>
                          <m:sup>
                            <m:r>
                              <a:rPr lang="en-US" altLang="zh-CN" sz="4000" i="1">
                                <a:latin typeface="Cambria Math" panose="02040503050406030204" pitchFamily="18" charset="0"/>
                                <a:ea typeface="方正兰亭超细黑简体" panose="02000000000000000000" pitchFamily="2" charset="-122"/>
                              </a:rPr>
                              <m:t>5</m:t>
                            </m:r>
                          </m:sup>
                        </m:sSubSup>
                      </m:den>
                    </m:f>
                  </m:oMath>
                </a14:m>
                <a:endParaRPr lang="en-US" altLang="zh-CN" sz="4000" b="1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  <a:p>
                <a:r>
                  <a:rPr lang="zh-CN" altLang="en-US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得</a:t>
                </a:r>
                <a:r>
                  <a:rPr lang="zh-CN" altLang="en-US" sz="4000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：</a:t>
                </a:r>
                <a:endParaRPr lang="en-US" altLang="zh-CN" sz="4000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  <a:p>
                <a:r>
                  <a:rPr lang="en-US" altLang="zh-CN" sz="4000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    </a:t>
                </a:r>
                <a:r>
                  <a:rPr lang="zh-CN" altLang="en-US" sz="4000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 </a:t>
                </a:r>
                <a:r>
                  <a:rPr lang="zh-CN" altLang="en-US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线圈处磁场</a:t>
                </a:r>
                <a:r>
                  <a:rPr lang="en-US" altLang="zh-CN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B</a:t>
                </a:r>
                <a14:m>
                  <m:oMath xmlns:m="http://schemas.openxmlformats.org/officeDocument/2006/math">
                    <m:r>
                      <a:rPr lang="en-US" altLang="zh-CN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US" altLang="zh-CN" sz="40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0.153 </a:t>
                </a:r>
                <a:r>
                  <a:rPr lang="en-US" altLang="zh-CN" sz="4000" b="1" dirty="0" smtClean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T</a:t>
                </a:r>
                <a:endParaRPr lang="en-US" altLang="zh-CN" sz="4000" b="1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61" y="2037767"/>
                <a:ext cx="7820167" cy="3576172"/>
              </a:xfrm>
              <a:prstGeom prst="rect">
                <a:avLst/>
              </a:prstGeom>
              <a:blipFill rotWithShape="0">
                <a:blip r:embed="rId2"/>
                <a:stretch>
                  <a:fillRect l="-2806" t="-3066" b="-6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5770365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759" y="160410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7200" b="1" spc="338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估算受力大小</a:t>
            </a:r>
            <a:endParaRPr lang="zh-CN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750627" y="2036915"/>
                <a:ext cx="8229599" cy="3477619"/>
              </a:xfrm>
              <a:prstGeom prst="rect">
                <a:avLst/>
              </a:prstGeom>
              <a:solidFill>
                <a:schemeClr val="bg2">
                  <a:alpha val="89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44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线圈受力为：</a:t>
                </a:r>
                <a14:m>
                  <m:oMath xmlns:m="http://schemas.openxmlformats.org/officeDocument/2006/math">
                    <m:r>
                      <a:rPr lang="en-US" altLang="zh-CN" sz="4400" b="1" i="1">
                        <a:latin typeface="Cambria Math" panose="02040503050406030204" pitchFamily="18" charset="0"/>
                        <a:ea typeface="方正兰亭超细黑简体" panose="02000000000000000000" pitchFamily="2" charset="-122"/>
                      </a:rPr>
                      <m:t>𝑭</m:t>
                    </m:r>
                    <m:r>
                      <a:rPr lang="en-US" altLang="zh-CN" sz="4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4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𝑵𝑩𝑰𝑳</m:t>
                    </m:r>
                  </m:oMath>
                </a14:m>
                <a:endParaRPr lang="en-US" altLang="zh-CN" sz="4400" b="1" dirty="0">
                  <a:latin typeface="方正兰亭超细黑简体" panose="02000000000000000000" pitchFamily="2" charset="-122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4400" b="1" i="1">
                          <a:latin typeface="Cambria Math" panose="02040503050406030204" pitchFamily="18" charset="0"/>
                          <a:ea typeface="方正兰亭超细黑简体" panose="02000000000000000000" pitchFamily="2" charset="-122"/>
                        </a:rPr>
                        <m:t>=</m:t>
                      </m:r>
                      <m:r>
                        <a:rPr lang="en-US" altLang="zh-CN" sz="4400" b="1" i="1">
                          <a:latin typeface="Cambria Math" panose="02040503050406030204" pitchFamily="18" charset="0"/>
                          <a:ea typeface="方正兰亭超细黑简体" panose="02000000000000000000" pitchFamily="2" charset="-122"/>
                        </a:rPr>
                        <m:t>𝟓𝟐</m:t>
                      </m:r>
                      <m:r>
                        <a:rPr lang="en-US" altLang="zh-CN" sz="4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4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4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sz="4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𝟏𝟓𝟑</m:t>
                      </m:r>
                      <m:r>
                        <a:rPr lang="en-US" altLang="zh-CN" sz="4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4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altLang="zh-CN" sz="4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sz="4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  <m:r>
                        <a:rPr lang="en-US" altLang="zh-CN" sz="4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𝟏𝟎</m:t>
                          </m:r>
                        </m:e>
                        <m:sup>
                          <m:r>
                            <a:rPr lang="en-US" altLang="zh-CN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  <m:r>
                        <a:rPr lang="en-US" altLang="zh-CN" sz="4400" b="1" i="1">
                          <a:latin typeface="Cambria Math" panose="02040503050406030204" pitchFamily="18" charset="0"/>
                          <a:ea typeface="方正兰亭超细黑简体" panose="02000000000000000000" pitchFamily="2" charset="-122"/>
                        </a:rPr>
                        <m:t>=</m:t>
                      </m:r>
                      <m:r>
                        <a:rPr lang="en-US" altLang="zh-CN" sz="4400" b="1" i="1">
                          <a:latin typeface="Cambria Math" panose="02040503050406030204" pitchFamily="18" charset="0"/>
                          <a:ea typeface="方正兰亭超细黑简体" panose="02000000000000000000" pitchFamily="2" charset="-122"/>
                        </a:rPr>
                        <m:t>𝟎</m:t>
                      </m:r>
                      <m:r>
                        <a:rPr lang="en-US" altLang="zh-CN" sz="4400" b="1" i="1">
                          <a:latin typeface="Cambria Math" panose="02040503050406030204" pitchFamily="18" charset="0"/>
                          <a:ea typeface="方正兰亭超细黑简体" panose="02000000000000000000" pitchFamily="2" charset="-122"/>
                        </a:rPr>
                        <m:t>.</m:t>
                      </m:r>
                      <m:r>
                        <a:rPr lang="en-US" altLang="zh-CN" sz="4400" b="1" i="1">
                          <a:latin typeface="Cambria Math" panose="02040503050406030204" pitchFamily="18" charset="0"/>
                          <a:ea typeface="方正兰亭超细黑简体" panose="02000000000000000000" pitchFamily="2" charset="-122"/>
                        </a:rPr>
                        <m:t>𝟎𝟒𝟒</m:t>
                      </m:r>
                      <m:r>
                        <a:rPr lang="en-US" altLang="zh-CN" sz="4400" b="1" i="1">
                          <a:latin typeface="Cambria Math" panose="02040503050406030204" pitchFamily="18" charset="0"/>
                          <a:ea typeface="方正兰亭超细黑简体" panose="02000000000000000000" pitchFamily="2" charset="-122"/>
                        </a:rPr>
                        <m:t>𝑵</m:t>
                      </m:r>
                    </m:oMath>
                  </m:oMathPara>
                </a14:m>
                <a:endParaRPr lang="en-US" altLang="zh-CN" sz="4400" b="1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  <a:p>
                <a:r>
                  <a:rPr lang="zh-CN" altLang="en-US" sz="44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大约有</a:t>
                </a:r>
                <a:r>
                  <a:rPr lang="en-US" altLang="zh-CN" sz="44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4g</a:t>
                </a:r>
                <a:r>
                  <a:rPr lang="zh-CN" altLang="en-US" sz="44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的推力</a:t>
                </a:r>
                <a:r>
                  <a:rPr lang="en-US" altLang="zh-CN" sz="4400" b="1" dirty="0" smtClean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...</a:t>
                </a:r>
              </a:p>
              <a:p>
                <a:r>
                  <a:rPr lang="zh-CN" altLang="en-US" sz="4400" b="1" dirty="0" smtClean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已经</a:t>
                </a:r>
                <a:r>
                  <a:rPr lang="zh-CN" altLang="en-US" sz="44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很不容易了</a:t>
                </a:r>
                <a:endParaRPr lang="en-US" altLang="zh-CN" sz="4400" b="1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627" y="2036915"/>
                <a:ext cx="8229599" cy="3477619"/>
              </a:xfrm>
              <a:prstGeom prst="rect">
                <a:avLst/>
              </a:prstGeom>
              <a:blipFill rotWithShape="0">
                <a:blip r:embed="rId3"/>
                <a:stretch>
                  <a:fillRect l="-2963" t="-3503" b="-7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5106591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419" y="422274"/>
            <a:ext cx="2025231" cy="1050360"/>
          </a:xfrm>
        </p:spPr>
        <p:txBody>
          <a:bodyPr>
            <a:noAutofit/>
          </a:bodyPr>
          <a:lstStyle/>
          <a:p>
            <a:r>
              <a:rPr lang="en-US" altLang="zh-CN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3D</a:t>
            </a:r>
            <a:r>
              <a:rPr lang="zh-CN" altLang="en-US" sz="405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打印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25090">
            <a:off x="354739" y="2765969"/>
            <a:ext cx="3286366" cy="36709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88897">
            <a:off x="2967601" y="861002"/>
            <a:ext cx="3641588" cy="337999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639535">
            <a:off x="5072347" y="3548012"/>
            <a:ext cx="3130238" cy="29724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115417">
            <a:off x="5482338" y="616126"/>
            <a:ext cx="3203914" cy="27462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1" name="组合 10"/>
          <p:cNvGrpSpPr/>
          <p:nvPr/>
        </p:nvGrpSpPr>
        <p:grpSpPr>
          <a:xfrm>
            <a:off x="401473" y="947454"/>
            <a:ext cx="8293940" cy="5307683"/>
            <a:chOff x="1564976" y="346262"/>
            <a:chExt cx="8817493" cy="6072775"/>
          </a:xfrm>
        </p:grpSpPr>
        <p:sp>
          <p:nvSpPr>
            <p:cNvPr id="10" name="文本框 9"/>
            <p:cNvSpPr txBox="1"/>
            <p:nvPr/>
          </p:nvSpPr>
          <p:spPr>
            <a:xfrm>
              <a:off x="2108948" y="5944739"/>
              <a:ext cx="5070893" cy="474298"/>
            </a:xfrm>
            <a:prstGeom prst="rect">
              <a:avLst/>
            </a:prstGeom>
            <a:solidFill>
              <a:schemeClr val="bg2">
                <a:alpha val="71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西区力二楼的</a:t>
              </a:r>
              <a:r>
                <a:rPr lang="en-US" altLang="zh-CN" dirty="0"/>
                <a:t>3D</a:t>
              </a:r>
              <a:r>
                <a:rPr lang="zh-CN" altLang="en-US" dirty="0" smtClean="0"/>
                <a:t>打印机</a:t>
              </a:r>
              <a:endParaRPr lang="zh-CN" altLang="en-US" dirty="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564976" y="346262"/>
              <a:ext cx="8817493" cy="5480800"/>
              <a:chOff x="1564976" y="346262"/>
              <a:chExt cx="8817493" cy="5480800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8826"/>
              <a:stretch/>
            </p:blipFill>
            <p:spPr>
              <a:xfrm>
                <a:off x="1564976" y="2591581"/>
                <a:ext cx="4677092" cy="323548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0082"/>
              <a:stretch/>
            </p:blipFill>
            <p:spPr>
              <a:xfrm>
                <a:off x="6531438" y="346262"/>
                <a:ext cx="3851031" cy="548079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2326940342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5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759" y="160410"/>
            <a:ext cx="4151411" cy="1325563"/>
          </a:xfrm>
        </p:spPr>
        <p:txBody>
          <a:bodyPr>
            <a:normAutofit/>
          </a:bodyPr>
          <a:lstStyle/>
          <a:p>
            <a:r>
              <a:rPr lang="zh-CN" altLang="en-US" sz="7200" b="1" spc="338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最后尝试</a:t>
            </a:r>
            <a:endParaRPr lang="zh-CN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 rot="347757">
            <a:off x="3036518" y="1485229"/>
            <a:ext cx="5955372" cy="3693369"/>
            <a:chOff x="1767094" y="914399"/>
            <a:chExt cx="6072088" cy="4073359"/>
          </a:xfrm>
        </p:grpSpPr>
        <p:sp>
          <p:nvSpPr>
            <p:cNvPr id="6" name="文本框 5"/>
            <p:cNvSpPr txBox="1"/>
            <p:nvPr/>
          </p:nvSpPr>
          <p:spPr>
            <a:xfrm rot="21270148">
              <a:off x="1848138" y="4207042"/>
              <a:ext cx="5991044" cy="780716"/>
            </a:xfrm>
            <a:prstGeom prst="rect">
              <a:avLst/>
            </a:prstGeom>
            <a:solidFill>
              <a:schemeClr val="bg2">
                <a:alpha val="8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000" dirty="0"/>
                <a:t>考虑到实际情况，最后采用这种外径</a:t>
              </a:r>
              <a:r>
                <a:rPr lang="en-US" altLang="zh-CN" sz="2000" dirty="0"/>
                <a:t>0.3mm</a:t>
              </a:r>
              <a:r>
                <a:rPr lang="zh-CN" altLang="en-US" sz="2000" dirty="0"/>
                <a:t>的漆包线，每个方向绕</a:t>
              </a:r>
              <a:r>
                <a:rPr lang="en-US" altLang="zh-CN" sz="2000" dirty="0"/>
                <a:t>52</a:t>
              </a:r>
              <a:r>
                <a:rPr lang="zh-CN" altLang="en-US" sz="2000" dirty="0"/>
                <a:t>圈，大约</a:t>
              </a:r>
              <a:r>
                <a:rPr lang="en-US" altLang="zh-CN" sz="2000" dirty="0"/>
                <a:t>7</a:t>
              </a:r>
              <a:r>
                <a:rPr lang="zh-CN" altLang="en-US" sz="2000" dirty="0"/>
                <a:t>米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094" y="914399"/>
              <a:ext cx="5765734" cy="323768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</p:grpSp>
      <p:grpSp>
        <p:nvGrpSpPr>
          <p:cNvPr id="8" name="组合 7"/>
          <p:cNvGrpSpPr/>
          <p:nvPr/>
        </p:nvGrpSpPr>
        <p:grpSpPr>
          <a:xfrm>
            <a:off x="595610" y="2432560"/>
            <a:ext cx="6238263" cy="4322962"/>
            <a:chOff x="1008625" y="905719"/>
            <a:chExt cx="8452997" cy="567308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15" y="905719"/>
              <a:ext cx="8431107" cy="473439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0" name="文本框 9"/>
            <p:cNvSpPr txBox="1"/>
            <p:nvPr/>
          </p:nvSpPr>
          <p:spPr>
            <a:xfrm rot="17905">
              <a:off x="1008625" y="5648634"/>
              <a:ext cx="7239943" cy="930169"/>
            </a:xfrm>
            <a:prstGeom prst="rect">
              <a:avLst/>
            </a:prstGeom>
            <a:solidFill>
              <a:schemeClr val="bg2">
                <a:alpha val="8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进行最后的平衡测试</a:t>
              </a:r>
              <a:r>
                <a:rPr lang="en-US" altLang="zh-CN" sz="2800" dirty="0"/>
                <a:t>…</a:t>
              </a:r>
              <a:endParaRPr lang="zh-CN" altLang="en-US" sz="2800" dirty="0"/>
            </a:p>
          </p:txBody>
        </p:sp>
      </p:grpSp>
    </p:spTree>
    <p:extLst>
      <p:ext uri="{BB962C8B-B14F-4D97-AF65-F5344CB8AC3E}">
        <p14:creationId xmlns:p14="http://schemas.microsoft.com/office/powerpoint/2010/main" val="607530929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759" y="160410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终于</a:t>
            </a:r>
            <a:r>
              <a:rPr lang="en-US" altLang="zh-CN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~</a:t>
            </a:r>
            <a:endParaRPr lang="zh-CN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5" name="DSC_6279_cli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7103" y="1485973"/>
            <a:ext cx="8067695" cy="45380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48007350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5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79159"/>
            <a:ext cx="3635155" cy="975268"/>
          </a:xfrm>
          <a:prstGeom prst="rect">
            <a:avLst/>
          </a:prstGeom>
          <a:noFill/>
        </p:spPr>
        <p:txBody>
          <a:bodyPr wrap="square" lIns="51435" tIns="25718" rIns="51435" bIns="25718">
            <a:spAutoFit/>
          </a:bodyPr>
          <a:lstStyle/>
          <a:p>
            <a:pPr algn="ctr"/>
            <a:r>
              <a:rPr lang="en-US" altLang="zh-CN" sz="6000" b="1" dirty="0">
                <a:ln w="0"/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Thanks!</a:t>
            </a:r>
            <a:endParaRPr lang="zh-CN" altLang="en-US" sz="6000" b="1" dirty="0">
              <a:ln w="0"/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05015" y="6300801"/>
            <a:ext cx="28660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2"/>
                </a:solidFill>
              </a:rPr>
              <a:t>BY:  </a:t>
            </a:r>
            <a:r>
              <a:rPr lang="zh-CN" altLang="en-US" sz="2000" dirty="0" smtClean="0">
                <a:solidFill>
                  <a:schemeClr val="bg2"/>
                </a:solidFill>
              </a:rPr>
              <a:t> </a:t>
            </a:r>
            <a:r>
              <a:rPr lang="zh-CN" altLang="en-US" sz="2000" dirty="0">
                <a:solidFill>
                  <a:schemeClr val="bg2"/>
                </a:solidFill>
              </a:rPr>
              <a:t>张家馨 </a:t>
            </a:r>
            <a:r>
              <a:rPr lang="en-US" altLang="zh-CN" sz="2000" dirty="0">
                <a:solidFill>
                  <a:schemeClr val="bg2"/>
                </a:solidFill>
              </a:rPr>
              <a:t>PB14000518</a:t>
            </a:r>
          </a:p>
        </p:txBody>
      </p:sp>
      <p:pic>
        <p:nvPicPr>
          <p:cNvPr id="2" name="DSC_6277_cli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49149"/>
            <a:ext cx="9144000" cy="51435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</p:spTree>
    <p:extLst>
      <p:ext uri="{BB962C8B-B14F-4D97-AF65-F5344CB8AC3E}">
        <p14:creationId xmlns:p14="http://schemas.microsoft.com/office/powerpoint/2010/main" val="293849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wipe dir="d"/>
      </p:transition>
    </mc:Choice>
    <mc:Fallback xmlns="">
      <p:transition spd="slow">
        <p:wipe dir="d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9" t="224" r="16418" b="-224"/>
          <a:stretch/>
        </p:blipFill>
        <p:spPr>
          <a:xfrm>
            <a:off x="2143982" y="716732"/>
            <a:ext cx="5826311" cy="5941596"/>
          </a:xfrm>
          <a:prstGeom prst="ellipse">
            <a:avLst/>
          </a:prstGeom>
          <a:ln>
            <a:noFill/>
          </a:ln>
          <a:effectLst>
            <a:softEdge rad="1270000"/>
          </a:effectLst>
        </p:spPr>
      </p:pic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4142135586"/>
              </p:ext>
            </p:extLst>
          </p:nvPr>
        </p:nvGraphicFramePr>
        <p:xfrm>
          <a:off x="559558" y="316533"/>
          <a:ext cx="9062113" cy="61414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9" t="15883" r="9409" b="13128"/>
          <a:stretch/>
        </p:blipFill>
        <p:spPr>
          <a:xfrm>
            <a:off x="3731813" y="3080133"/>
            <a:ext cx="1819417" cy="1214795"/>
          </a:xfrm>
          <a:prstGeom prst="ellipse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9840" y="1585575"/>
            <a:ext cx="883049" cy="3603408"/>
          </a:xfrm>
        </p:spPr>
        <p:txBody>
          <a:bodyPr>
            <a:normAutofit/>
          </a:bodyPr>
          <a:lstStyle/>
          <a:p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制作小记</a:t>
            </a:r>
          </a:p>
        </p:txBody>
      </p:sp>
    </p:spTree>
    <p:extLst>
      <p:ext uri="{BB962C8B-B14F-4D97-AF65-F5344CB8AC3E}">
        <p14:creationId xmlns:p14="http://schemas.microsoft.com/office/powerpoint/2010/main" val="1084502160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759" y="160410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工作原理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59734" y="1690689"/>
            <a:ext cx="8406595" cy="4969418"/>
            <a:chOff x="2171535" y="1648568"/>
            <a:chExt cx="9899092" cy="461113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71535" y="1648568"/>
              <a:ext cx="6838269" cy="461113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5" name="文本框 4"/>
            <p:cNvSpPr txBox="1"/>
            <p:nvPr/>
          </p:nvSpPr>
          <p:spPr>
            <a:xfrm>
              <a:off x="9079499" y="1648568"/>
              <a:ext cx="2991128" cy="37507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——</a:t>
              </a:r>
              <a:r>
                <a:rPr lang="zh-CN" altLang="en-US" sz="2800" b="1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转子，中间的圆孔插入木棒，其四个面上安装太阳能电池板，并从凹槽的对角方向绕两组线圈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21583460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759" y="160410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工作原理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297759" y="2086475"/>
            <a:ext cx="8529851" cy="3785823"/>
            <a:chOff x="619836" y="1690688"/>
            <a:chExt cx="10083349" cy="3491852"/>
          </a:xfrm>
        </p:grpSpPr>
        <p:grpSp>
          <p:nvGrpSpPr>
            <p:cNvPr id="8" name="组合 7"/>
            <p:cNvGrpSpPr/>
            <p:nvPr/>
          </p:nvGrpSpPr>
          <p:grpSpPr>
            <a:xfrm>
              <a:off x="619836" y="1690688"/>
              <a:ext cx="10083349" cy="3009260"/>
              <a:chOff x="619836" y="1690688"/>
              <a:chExt cx="10083349" cy="3009260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6095999" y="1690688"/>
                <a:ext cx="4607186" cy="2810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对于其中的一面，按图示方法连接电路，此时右下方的导线受到安培力向上，左上方导线受力向下，整个线圈所受力矩朝外</a:t>
                </a:r>
                <a:r>
                  <a:rPr lang="zh-CN" altLang="en-US" sz="2400" b="1" dirty="0" smtClean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。</a:t>
                </a:r>
                <a:endParaRPr lang="en-US" altLang="zh-CN" sz="2400" b="1" dirty="0" smtClean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  <a:p>
                <a:endParaRPr lang="en-US" altLang="zh-CN" sz="2400" b="1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  <a:p>
                <a:r>
                  <a:rPr lang="zh-CN" altLang="en-US" sz="2400" b="1" dirty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而当转过九十度时，情形与上述相同，故</a:t>
                </a:r>
                <a:r>
                  <a:rPr lang="zh-CN" altLang="en-US" sz="2400" b="1" dirty="0" smtClean="0">
                    <a:latin typeface="方正兰亭超细黑简体" panose="02000000000000000000" pitchFamily="2" charset="-122"/>
                    <a:ea typeface="方正兰亭超细黑简体" panose="02000000000000000000" pitchFamily="2" charset="-122"/>
                  </a:rPr>
                  <a:t>电机持续旋转。</a:t>
                </a:r>
                <a:endParaRPr lang="en-US" altLang="zh-CN" sz="2400" b="1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endParaRP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55" r="22629" b="23136"/>
              <a:stretch/>
            </p:blipFill>
            <p:spPr>
              <a:xfrm>
                <a:off x="619836" y="1690688"/>
                <a:ext cx="5360242" cy="300926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</p:spPr>
          </p:pic>
        </p:grpSp>
        <p:sp>
          <p:nvSpPr>
            <p:cNvPr id="9" name="文本框 8"/>
            <p:cNvSpPr txBox="1"/>
            <p:nvPr/>
          </p:nvSpPr>
          <p:spPr>
            <a:xfrm>
              <a:off x="2396527" y="4699948"/>
              <a:ext cx="2320119" cy="4825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>
                      <a:lumMod val="50000"/>
                    </a:schemeClr>
                  </a:solidFill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转子侧视图</a:t>
              </a:r>
              <a:endParaRPr lang="zh-CN" altLang="en-US" sz="2800" dirty="0">
                <a:solidFill>
                  <a:schemeClr val="bg1">
                    <a:lumMod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2670196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759" y="160410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7200" b="1" spc="169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支架制作</a:t>
            </a:r>
            <a:endParaRPr lang="zh-CN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94723" y="1618711"/>
            <a:ext cx="4820228" cy="3135504"/>
            <a:chOff x="798042" y="1619584"/>
            <a:chExt cx="5285791" cy="375748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042" y="1619584"/>
              <a:ext cx="5285791" cy="29681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14" name="文本框 13"/>
            <p:cNvSpPr txBox="1"/>
            <p:nvPr/>
          </p:nvSpPr>
          <p:spPr>
            <a:xfrm rot="21267365">
              <a:off x="2676427" y="4676294"/>
              <a:ext cx="1708241" cy="700775"/>
            </a:xfrm>
            <a:prstGeom prst="rect">
              <a:avLst/>
            </a:prstGeom>
            <a:solidFill>
              <a:schemeClr val="bg2">
                <a:alpha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3200" dirty="0"/>
                <a:t>原材料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 rot="1753780">
            <a:off x="600007" y="3529031"/>
            <a:ext cx="4525002" cy="3051248"/>
            <a:chOff x="443717" y="2272835"/>
            <a:chExt cx="4747846" cy="3379661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32978">
              <a:off x="443717" y="2272835"/>
              <a:ext cx="4747846" cy="266609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17" name="文本框 16"/>
            <p:cNvSpPr txBox="1"/>
            <p:nvPr/>
          </p:nvSpPr>
          <p:spPr>
            <a:xfrm rot="20468337">
              <a:off x="2442647" y="4922065"/>
              <a:ext cx="1663695" cy="730431"/>
            </a:xfrm>
            <a:prstGeom prst="rect">
              <a:avLst/>
            </a:prstGeom>
            <a:solidFill>
              <a:schemeClr val="bg2">
                <a:alpha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3200" dirty="0"/>
                <a:t>锯</a:t>
              </a:r>
              <a:r>
                <a:rPr lang="zh-CN" altLang="en-US" sz="3200" dirty="0" smtClean="0"/>
                <a:t>木头</a:t>
              </a:r>
              <a:endParaRPr lang="zh-CN" altLang="en-US" sz="3200" dirty="0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241109" y="985305"/>
            <a:ext cx="4510085" cy="3203277"/>
            <a:chOff x="6060969" y="365125"/>
            <a:chExt cx="5038167" cy="3601122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60969" y="365125"/>
              <a:ext cx="5038167" cy="28291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20" name="文本框 19"/>
            <p:cNvSpPr txBox="1"/>
            <p:nvPr/>
          </p:nvSpPr>
          <p:spPr>
            <a:xfrm rot="21270488">
              <a:off x="7866861" y="3308843"/>
              <a:ext cx="2230678" cy="657404"/>
            </a:xfrm>
            <a:prstGeom prst="rect">
              <a:avLst/>
            </a:prstGeom>
            <a:solidFill>
              <a:schemeClr val="bg2">
                <a:alpha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3200" dirty="0"/>
                <a:t>支架组装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 rot="169291">
            <a:off x="2472578" y="2860363"/>
            <a:ext cx="6143528" cy="3808270"/>
            <a:chOff x="4686722" y="2235359"/>
            <a:chExt cx="5695375" cy="3934695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33724">
              <a:off x="4686722" y="2235359"/>
              <a:ext cx="5695375" cy="319817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23" name="文本框 22"/>
            <p:cNvSpPr txBox="1"/>
            <p:nvPr/>
          </p:nvSpPr>
          <p:spPr>
            <a:xfrm rot="21430709">
              <a:off x="6432181" y="5469279"/>
              <a:ext cx="2017343" cy="700775"/>
            </a:xfrm>
            <a:prstGeom prst="rect">
              <a:avLst/>
            </a:prstGeom>
            <a:solidFill>
              <a:schemeClr val="bg2">
                <a:alpha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3200" dirty="0"/>
                <a:t>平衡调试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0143001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759" y="160410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7200" b="1" spc="169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线圈</a:t>
            </a:r>
            <a:r>
              <a:rPr lang="zh-CN" altLang="en-US" sz="7200" b="1" spc="338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绕制</a:t>
            </a:r>
            <a:endParaRPr lang="zh-CN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634018" y="1485973"/>
            <a:ext cx="6287369" cy="4546130"/>
            <a:chOff x="4396888" y="707306"/>
            <a:chExt cx="7138620" cy="5731267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6888" y="707306"/>
              <a:ext cx="7138620" cy="400860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6" name="文本框 25"/>
            <p:cNvSpPr txBox="1"/>
            <p:nvPr/>
          </p:nvSpPr>
          <p:spPr>
            <a:xfrm>
              <a:off x="4396888" y="4925329"/>
              <a:ext cx="6857267" cy="1513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一开始使用的是外径</a:t>
              </a:r>
              <a:r>
                <a:rPr lang="en-US" altLang="zh-CN" sz="3600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0.5mm</a:t>
              </a:r>
              <a:r>
                <a:rPr lang="zh-CN" altLang="en-US" sz="3600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的漆包线，两个方向各</a:t>
              </a:r>
              <a:r>
                <a:rPr lang="en-US" altLang="zh-CN" sz="3600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20</a:t>
              </a:r>
              <a:r>
                <a:rPr lang="zh-CN" altLang="en-US" sz="3600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圈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297759" y="2005019"/>
            <a:ext cx="6650142" cy="4621709"/>
            <a:chOff x="612154" y="1760096"/>
            <a:chExt cx="7153212" cy="5112923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54" y="1760096"/>
              <a:ext cx="7153212" cy="40168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29" name="文本框 28"/>
            <p:cNvSpPr txBox="1"/>
            <p:nvPr/>
          </p:nvSpPr>
          <p:spPr>
            <a:xfrm>
              <a:off x="612154" y="5817506"/>
              <a:ext cx="5771994" cy="1055513"/>
            </a:xfrm>
            <a:prstGeom prst="rect">
              <a:avLst/>
            </a:prstGeom>
            <a:solidFill>
              <a:schemeClr val="bg2">
                <a:alpha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然后配上多晶滴胶太阳能电池板</a:t>
              </a:r>
              <a:endParaRPr lang="en-US" altLang="zh-CN" sz="2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  <a:p>
              <a:r>
                <a:rPr lang="zh-CN" altLang="en-US" sz="2800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开路电压</a:t>
              </a:r>
              <a:r>
                <a:rPr lang="en-US" altLang="zh-CN" sz="2800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0.5V </a:t>
              </a:r>
              <a:r>
                <a:rPr lang="zh-CN" altLang="en-US" sz="2800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短路电流</a:t>
              </a:r>
              <a:r>
                <a:rPr lang="en-US" altLang="zh-CN" sz="2800" dirty="0">
                  <a:latin typeface="方正兰亭超细黑简体" panose="02000000000000000000" pitchFamily="2" charset="-122"/>
                  <a:ea typeface="方正兰亭超细黑简体" panose="02000000000000000000" pitchFamily="2" charset="-122"/>
                </a:rPr>
                <a:t>0.1A</a:t>
              </a:r>
              <a:endParaRPr lang="zh-CN" altLang="en-US" sz="2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 rot="20855657">
            <a:off x="1102588" y="2034188"/>
            <a:ext cx="7311922" cy="2083264"/>
          </a:xfrm>
          <a:prstGeom prst="rect">
            <a:avLst/>
          </a:prstGeom>
          <a:solidFill>
            <a:schemeClr val="accent2">
              <a:alpha val="93000"/>
            </a:schemeClr>
          </a:solidFill>
        </p:spPr>
        <p:txBody>
          <a:bodyPr wrap="square" lIns="51435" tIns="25718" rIns="51435" bIns="25718">
            <a:spAutoFit/>
          </a:bodyPr>
          <a:lstStyle/>
          <a:p>
            <a:pPr algn="ctr"/>
            <a:r>
              <a:rPr lang="zh-CN" altLang="en-US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结果是：</a:t>
            </a:r>
            <a:endParaRPr lang="en-US" altLang="zh-CN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bg2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  <a:p>
            <a:pPr algn="ctr"/>
            <a:r>
              <a:rPr lang="zh-CN" altLang="en-US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根本转不起来</a:t>
            </a:r>
            <a:r>
              <a:rPr lang="en-US" altLang="zh-CN" sz="7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!!!</a:t>
            </a:r>
            <a:endParaRPr lang="zh-CN" altLang="en-US" sz="7200" dirty="0">
              <a:ln w="0"/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7034146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7759" y="160410"/>
            <a:ext cx="7886700" cy="1325563"/>
          </a:xfrm>
        </p:spPr>
        <p:txBody>
          <a:bodyPr>
            <a:normAutofit/>
          </a:bodyPr>
          <a:lstStyle/>
          <a:p>
            <a:r>
              <a:rPr lang="zh-CN" altLang="en-US" sz="7200" b="1" spc="169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线圈</a:t>
            </a:r>
            <a:r>
              <a:rPr lang="zh-CN" altLang="en-US" sz="7200" b="1" spc="338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绕制</a:t>
            </a:r>
            <a:endParaRPr lang="zh-CN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7277" y="2048181"/>
            <a:ext cx="77121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由于强磁铁的磁力还是非常有限，导致整个转子的重量不能再继续增加了，想要增大线圈匝数，就只能降低铜线的直径。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675943" y="2862645"/>
            <a:ext cx="5488320" cy="3492024"/>
            <a:chOff x="423644" y="2183641"/>
            <a:chExt cx="5082189" cy="3200776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644" y="2183641"/>
              <a:ext cx="4668126" cy="262133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13" name="文本框 12"/>
            <p:cNvSpPr txBox="1"/>
            <p:nvPr/>
          </p:nvSpPr>
          <p:spPr>
            <a:xfrm rot="21224395">
              <a:off x="434941" y="4904836"/>
              <a:ext cx="5070892" cy="479581"/>
            </a:xfrm>
            <a:prstGeom prst="rect">
              <a:avLst/>
            </a:prstGeom>
            <a:solidFill>
              <a:schemeClr val="bg2">
                <a:alpha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800" dirty="0"/>
                <a:t>所以就换成外径</a:t>
              </a:r>
              <a:r>
                <a:rPr lang="en-US" altLang="zh-CN" sz="2800" dirty="0"/>
                <a:t>0.1mm</a:t>
              </a:r>
              <a:r>
                <a:rPr lang="zh-CN" altLang="en-US" sz="2800" dirty="0"/>
                <a:t>的漆包线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 rot="179515">
            <a:off x="3223560" y="1369863"/>
            <a:ext cx="5446452" cy="3840001"/>
            <a:chOff x="5395319" y="567394"/>
            <a:chExt cx="4984081" cy="3460688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319" y="567394"/>
              <a:ext cx="4984081" cy="27987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16" name="文本框 15"/>
            <p:cNvSpPr txBox="1"/>
            <p:nvPr/>
          </p:nvSpPr>
          <p:spPr>
            <a:xfrm rot="21244898">
              <a:off x="6063558" y="3451269"/>
              <a:ext cx="4086495" cy="576813"/>
            </a:xfrm>
            <a:prstGeom prst="rect">
              <a:avLst/>
            </a:prstGeom>
            <a:solidFill>
              <a:schemeClr val="bg2">
                <a:alpha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3200" dirty="0"/>
                <a:t>每个方向各绕了</a:t>
              </a:r>
              <a:r>
                <a:rPr lang="en-US" altLang="zh-CN" sz="3200" dirty="0"/>
                <a:t>60</a:t>
              </a:r>
              <a:r>
                <a:rPr lang="zh-CN" altLang="en-US" sz="3200" dirty="0"/>
                <a:t>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39306940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1406021" y="1653933"/>
            <a:ext cx="7357808" cy="4460074"/>
            <a:chOff x="3643952" y="1300373"/>
            <a:chExt cx="7301552" cy="4358049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72" t="18898" r="17900" b="18111"/>
            <a:stretch/>
          </p:blipFill>
          <p:spPr>
            <a:xfrm>
              <a:off x="3814549" y="1300373"/>
              <a:ext cx="6960358" cy="376294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6" name="文本框 5"/>
            <p:cNvSpPr txBox="1"/>
            <p:nvPr/>
          </p:nvSpPr>
          <p:spPr>
            <a:xfrm>
              <a:off x="3643952" y="5207318"/>
              <a:ext cx="7301552" cy="451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+mn-ea"/>
                </a:rPr>
                <a:t>并且更换为 </a:t>
              </a:r>
              <a:r>
                <a:rPr lang="en-US" altLang="zh-CN" sz="2400" dirty="0">
                  <a:latin typeface="+mn-ea"/>
                </a:rPr>
                <a:t>0.5V 0.37A</a:t>
              </a:r>
              <a:r>
                <a:rPr lang="zh-CN" altLang="en-US" sz="2400" dirty="0">
                  <a:latin typeface="+mn-ea"/>
                </a:rPr>
                <a:t>的太阳能电池片（</a:t>
              </a:r>
              <a:r>
                <a:rPr lang="en-US" altLang="zh-CN" sz="2400" dirty="0">
                  <a:latin typeface="+mn-ea"/>
                </a:rPr>
                <a:t>53mm*24mm</a:t>
              </a:r>
              <a:r>
                <a:rPr lang="en-US" altLang="zh-CN" sz="2400" dirty="0" smtClean="0">
                  <a:latin typeface="+mn-ea"/>
                </a:rPr>
                <a:t>)</a:t>
              </a:r>
              <a:endParaRPr lang="zh-CN" altLang="en-US" sz="2400" dirty="0">
                <a:latin typeface="+mn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406021" y="159377"/>
            <a:ext cx="6719194" cy="882935"/>
          </a:xfrm>
          <a:prstGeom prst="rect">
            <a:avLst/>
          </a:prstGeom>
          <a:solidFill>
            <a:schemeClr val="accent2">
              <a:alpha val="93000"/>
            </a:schemeClr>
          </a:solidFill>
        </p:spPr>
        <p:txBody>
          <a:bodyPr wrap="square" lIns="51435" tIns="25718" rIns="51435" bIns="25718">
            <a:spAutoFit/>
          </a:bodyPr>
          <a:lstStyle/>
          <a:p>
            <a:pPr algn="ctr"/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然而</a:t>
            </a:r>
            <a:r>
              <a:rPr lang="zh-CN" altLang="en-US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还是转不起来</a:t>
            </a:r>
            <a:r>
              <a:rPr lang="en-US" altLang="zh-CN" sz="5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bg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...</a:t>
            </a:r>
            <a:endParaRPr lang="zh-CN" altLang="en-US" sz="5400" dirty="0">
              <a:ln w="0"/>
              <a:solidFill>
                <a:schemeClr val="bg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>
          <a:xfrm>
            <a:off x="522972" y="1653933"/>
            <a:ext cx="883049" cy="36034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spc="338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升级太阳能板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289070" y="2053230"/>
            <a:ext cx="5240742" cy="3491468"/>
            <a:chOff x="2295373" y="1575558"/>
            <a:chExt cx="5240742" cy="3491468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463" t="25747" r="15224" b="15247"/>
            <a:stretch/>
          </p:blipFill>
          <p:spPr>
            <a:xfrm>
              <a:off x="2295373" y="1575558"/>
              <a:ext cx="5240741" cy="302980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1" name="文本框 10"/>
            <p:cNvSpPr txBox="1"/>
            <p:nvPr/>
          </p:nvSpPr>
          <p:spPr>
            <a:xfrm>
              <a:off x="2295373" y="4605361"/>
              <a:ext cx="5240742" cy="461665"/>
            </a:xfrm>
            <a:prstGeom prst="rect">
              <a:avLst/>
            </a:prstGeom>
            <a:solidFill>
              <a:schemeClr val="bg2">
                <a:alpha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+mn-ea"/>
                </a:rPr>
                <a:t>缺点：极易</a:t>
              </a:r>
              <a:r>
                <a:rPr lang="zh-CN" altLang="en-US" sz="2400" dirty="0" smtClean="0">
                  <a:latin typeface="+mn-ea"/>
                </a:rPr>
                <a:t>破碎，且需光</a:t>
              </a:r>
              <a:r>
                <a:rPr lang="zh-CN" altLang="en-US" sz="2400" dirty="0">
                  <a:latin typeface="+mn-ea"/>
                </a:rPr>
                <a:t>伏焊带</a:t>
              </a:r>
              <a:r>
                <a:rPr lang="zh-CN" altLang="en-US" sz="2400" dirty="0" smtClean="0">
                  <a:latin typeface="+mn-ea"/>
                </a:rPr>
                <a:t>焊接</a:t>
              </a:r>
              <a:endParaRPr lang="zh-CN" altLang="en-US" sz="2400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8396242"/>
      </p:ext>
    </p:extLst>
  </p:cSld>
  <p:clrMapOvr>
    <a:masterClrMapping/>
  </p:clrMapOvr>
  <p:transition spd="slow"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546</TotalTime>
  <Words>1337</Words>
  <Application>Microsoft Office PowerPoint</Application>
  <PresentationFormat>全屏显示(4:3)</PresentationFormat>
  <Paragraphs>105</Paragraphs>
  <Slides>22</Slides>
  <Notes>11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Dotum</vt:lpstr>
      <vt:lpstr>方正兰亭超细黑简体</vt:lpstr>
      <vt:lpstr>宋体</vt:lpstr>
      <vt:lpstr>幼圆</vt:lpstr>
      <vt:lpstr>Arial</vt:lpstr>
      <vt:lpstr>Calibri</vt:lpstr>
      <vt:lpstr>Calibri Light</vt:lpstr>
      <vt:lpstr>Cambria Math</vt:lpstr>
      <vt:lpstr>Office 主题</vt:lpstr>
      <vt:lpstr>PowerPoint 演示文稿</vt:lpstr>
      <vt:lpstr>3D打印</vt:lpstr>
      <vt:lpstr>制作小记</vt:lpstr>
      <vt:lpstr>工作原理</vt:lpstr>
      <vt:lpstr>工作原理</vt:lpstr>
      <vt:lpstr>支架制作</vt:lpstr>
      <vt:lpstr>线圈绕制</vt:lpstr>
      <vt:lpstr>线圈绕制</vt:lpstr>
      <vt:lpstr>PowerPoint 演示文稿</vt:lpstr>
      <vt:lpstr>发现原因</vt:lpstr>
      <vt:lpstr>于是下面进行了 非(ti)常(sheng)重(bi)要(ge)的理论估算</vt:lpstr>
      <vt:lpstr>重新计算</vt:lpstr>
      <vt:lpstr>重新计算</vt:lpstr>
      <vt:lpstr>重新计算</vt:lpstr>
      <vt:lpstr>重新计算</vt:lpstr>
      <vt:lpstr>估算受力大小</vt:lpstr>
      <vt:lpstr>估算受力大小</vt:lpstr>
      <vt:lpstr>估算受力大小</vt:lpstr>
      <vt:lpstr>估算受力大小</vt:lpstr>
      <vt:lpstr>最后尝试</vt:lpstr>
      <vt:lpstr>终于~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manymuch</dc:creator>
  <cp:lastModifiedBy>manymuch</cp:lastModifiedBy>
  <cp:revision>87</cp:revision>
  <dcterms:created xsi:type="dcterms:W3CDTF">2015-05-24T08:41:05Z</dcterms:created>
  <dcterms:modified xsi:type="dcterms:W3CDTF">2015-06-15T07:08:18Z</dcterms:modified>
</cp:coreProperties>
</file>